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8" r:id="rId2"/>
    <p:sldId id="265" r:id="rId3"/>
    <p:sldId id="266" r:id="rId4"/>
    <p:sldId id="256" r:id="rId5"/>
    <p:sldId id="260" r:id="rId6"/>
    <p:sldId id="276" r:id="rId7"/>
    <p:sldId id="267" r:id="rId8"/>
    <p:sldId id="270" r:id="rId9"/>
    <p:sldId id="271" r:id="rId10"/>
    <p:sldId id="272" r:id="rId11"/>
    <p:sldId id="277" r:id="rId12"/>
    <p:sldId id="273" r:id="rId13"/>
    <p:sldId id="279" r:id="rId14"/>
    <p:sldId id="280" r:id="rId15"/>
    <p:sldId id="281" r:id="rId16"/>
    <p:sldId id="283" r:id="rId17"/>
    <p:sldId id="282" r:id="rId18"/>
    <p:sldId id="274" r:id="rId19"/>
    <p:sldId id="275" r:id="rId20"/>
    <p:sldId id="284" r:id="rId21"/>
    <p:sldId id="285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8" autoAdjust="0"/>
    <p:restoredTop sz="94660"/>
  </p:normalViewPr>
  <p:slideViewPr>
    <p:cSldViewPr snapToGrid="0">
      <p:cViewPr varScale="1">
        <p:scale>
          <a:sx n="83" d="100"/>
          <a:sy n="83" d="100"/>
        </p:scale>
        <p:origin x="81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13.wmf"/><Relationship Id="rId7" Type="http://schemas.openxmlformats.org/officeDocument/2006/relationships/image" Target="../media/image36.wmf"/><Relationship Id="rId2" Type="http://schemas.openxmlformats.org/officeDocument/2006/relationships/image" Target="../media/image12.wmf"/><Relationship Id="rId1" Type="http://schemas.openxmlformats.org/officeDocument/2006/relationships/image" Target="../media/image26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Relationship Id="rId9" Type="http://schemas.openxmlformats.org/officeDocument/2006/relationships/image" Target="../media/image3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45.wmf"/><Relationship Id="rId4" Type="http://schemas.openxmlformats.org/officeDocument/2006/relationships/image" Target="../media/image28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image" Target="../media/image48.wmf"/><Relationship Id="rId7" Type="http://schemas.openxmlformats.org/officeDocument/2006/relationships/image" Target="../media/image51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35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13.wmf"/><Relationship Id="rId7" Type="http://schemas.openxmlformats.org/officeDocument/2006/relationships/image" Target="../media/image57.wmf"/><Relationship Id="rId2" Type="http://schemas.openxmlformats.org/officeDocument/2006/relationships/image" Target="../media/image12.wmf"/><Relationship Id="rId1" Type="http://schemas.openxmlformats.org/officeDocument/2006/relationships/image" Target="../media/image53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7" Type="http://schemas.openxmlformats.org/officeDocument/2006/relationships/image" Target="../media/image61.wmf"/><Relationship Id="rId2" Type="http://schemas.openxmlformats.org/officeDocument/2006/relationships/image" Target="../media/image18.wmf"/><Relationship Id="rId1" Type="http://schemas.openxmlformats.org/officeDocument/2006/relationships/image" Target="../media/image64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18.wmf"/><Relationship Id="rId1" Type="http://schemas.openxmlformats.org/officeDocument/2006/relationships/image" Target="../media/image6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8.wmf"/><Relationship Id="rId5" Type="http://schemas.openxmlformats.org/officeDocument/2006/relationships/image" Target="../media/image15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26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59D17D-6C4C-4D86-86D1-C28FB739E7C3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D705E-5C47-4F45-962B-249A2CB7FE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529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6D705E-5C47-4F45-962B-249A2CB7FE1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146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42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4309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072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487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059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532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913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535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900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619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D4E0-9FD4-4BA2-9B9B-9E265AE3EB9A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311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7D4E0-9FD4-4BA2-9B9B-9E265AE3EB9A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D66D4-C5C3-423E-AE33-69725CB3E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486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37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6.wmf"/><Relationship Id="rId20" Type="http://schemas.openxmlformats.org/officeDocument/2006/relationships/image" Target="../media/image38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43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2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42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4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28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50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7.bin"/><Relationship Id="rId18" Type="http://schemas.openxmlformats.org/officeDocument/2006/relationships/image" Target="../media/image52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0.wmf"/><Relationship Id="rId17" Type="http://schemas.openxmlformats.org/officeDocument/2006/relationships/oleObject" Target="../embeddings/oleObject5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1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58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3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63.bin"/><Relationship Id="rId18" Type="http://schemas.openxmlformats.org/officeDocument/2006/relationships/image" Target="../media/image38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55.wmf"/><Relationship Id="rId17" Type="http://schemas.openxmlformats.org/officeDocument/2006/relationships/oleObject" Target="../embeddings/oleObject65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7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64.bin"/><Relationship Id="rId10" Type="http://schemas.openxmlformats.org/officeDocument/2006/relationships/image" Target="../media/image54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56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58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72.bin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0" Type="http://schemas.openxmlformats.org/officeDocument/2006/relationships/image" Target="../media/image61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6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77.bin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67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1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69.bin"/><Relationship Id="rId15" Type="http://schemas.openxmlformats.org/officeDocument/2006/relationships/oleObject" Target="../embeddings/oleObject70.bin"/><Relationship Id="rId10" Type="http://schemas.openxmlformats.org/officeDocument/2006/relationships/image" Target="../media/image66.wmf"/><Relationship Id="rId4" Type="http://schemas.openxmlformats.org/officeDocument/2006/relationships/image" Target="../media/image64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68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7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69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3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9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1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7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2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43890" y="1737452"/>
            <a:ext cx="9504218" cy="1790700"/>
          </a:xfrm>
        </p:spPr>
        <p:txBody>
          <a:bodyPr>
            <a:noAutofit/>
          </a:bodyPr>
          <a:lstStyle/>
          <a:p>
            <a:r>
              <a:rPr lang="ru-RU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МЕТОДОЛОГИЯ ПОСТРОЕНИЯ МОДЕЛЕЙ ВРЕМЕННЫХ РЯДОВ</a:t>
            </a:r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17104" y="4025728"/>
            <a:ext cx="2957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ru-RU" sz="2800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Разбор задачи </a:t>
            </a:r>
            <a:r>
              <a:rPr lang="en-US" sz="2800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.7</a:t>
            </a:r>
          </a:p>
        </p:txBody>
      </p:sp>
    </p:spTree>
    <p:extLst>
      <p:ext uri="{BB962C8B-B14F-4D97-AF65-F5344CB8AC3E}">
        <p14:creationId xmlns:p14="http://schemas.microsoft.com/office/powerpoint/2010/main" val="2971282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87D1016-5B85-4604-B2AF-932E286EB5EE}"/>
              </a:ext>
            </a:extLst>
          </p:cNvPr>
          <p:cNvSpPr/>
          <p:nvPr/>
        </p:nvSpPr>
        <p:spPr>
          <a:xfrm>
            <a:off x="498763" y="323433"/>
            <a:ext cx="1119447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Решим данную систему нормальных уравнений методом вычитания:</a:t>
            </a:r>
            <a:endParaRPr lang="ru-RU" sz="2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9AA52C2A-FE3B-48F1-85BB-A9C8D0A6D2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4461550"/>
              </p:ext>
            </p:extLst>
          </p:nvPr>
        </p:nvGraphicFramePr>
        <p:xfrm>
          <a:off x="3772853" y="3088550"/>
          <a:ext cx="3810000" cy="332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3" imgW="2819160" imgH="2463480" progId="Equation.DSMT4">
                  <p:embed/>
                </p:oleObj>
              </mc:Choice>
              <mc:Fallback>
                <p:oleObj name="Equation" r:id="rId3" imgW="2819160" imgH="246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2853" y="3088550"/>
                        <a:ext cx="3810000" cy="33289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8879AB8-1019-45B4-B465-716F61236FC3}"/>
              </a:ext>
            </a:extLst>
          </p:cNvPr>
          <p:cNvSpPr/>
          <p:nvPr/>
        </p:nvSpPr>
        <p:spPr>
          <a:xfrm>
            <a:off x="8783227" y="4843695"/>
            <a:ext cx="261934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</a:rPr>
              <a:t>Таким образом, получим уравнение:</a:t>
            </a: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93844AFF-138B-4385-899C-8904166604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4960726"/>
              </p:ext>
            </p:extLst>
          </p:nvPr>
        </p:nvGraphicFramePr>
        <p:xfrm>
          <a:off x="8726060" y="5736759"/>
          <a:ext cx="27336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5" imgW="1562040" imgH="304560" progId="Equation.DSMT4">
                  <p:embed/>
                </p:oleObj>
              </mc:Choice>
              <mc:Fallback>
                <p:oleObj name="Equation" r:id="rId5" imgW="1562040" imgH="304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6060" y="5736759"/>
                        <a:ext cx="2733675" cy="533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C0F40142-6FC8-438C-927B-BE60CDA6F2BC}"/>
              </a:ext>
            </a:extLst>
          </p:cNvPr>
          <p:cNvGrpSpPr/>
          <p:nvPr/>
        </p:nvGrpSpPr>
        <p:grpSpPr>
          <a:xfrm>
            <a:off x="2587353" y="978822"/>
            <a:ext cx="6126135" cy="1958975"/>
            <a:chOff x="498763" y="1096963"/>
            <a:chExt cx="6126135" cy="1958975"/>
          </a:xfrm>
        </p:grpSpPr>
        <p:grpSp>
          <p:nvGrpSpPr>
            <p:cNvPr id="5" name="Группа 4">
              <a:extLst>
                <a:ext uri="{FF2B5EF4-FFF2-40B4-BE49-F238E27FC236}">
                  <a16:creationId xmlns:a16="http://schemas.microsoft.com/office/drawing/2014/main" id="{D0C3EAE0-5C73-4418-9FA0-838A5B6CDF07}"/>
                </a:ext>
              </a:extLst>
            </p:cNvPr>
            <p:cNvGrpSpPr/>
            <p:nvPr/>
          </p:nvGrpSpPr>
          <p:grpSpPr>
            <a:xfrm>
              <a:off x="498763" y="1096963"/>
              <a:ext cx="6126135" cy="1958975"/>
              <a:chOff x="313652" y="1096963"/>
              <a:chExt cx="6126135" cy="1958975"/>
            </a:xfrm>
          </p:grpSpPr>
          <p:graphicFrame>
            <p:nvGraphicFramePr>
              <p:cNvPr id="4" name="Объект 3">
                <a:extLst>
                  <a:ext uri="{FF2B5EF4-FFF2-40B4-BE49-F238E27FC236}">
                    <a16:creationId xmlns:a16="http://schemas.microsoft.com/office/drawing/2014/main" id="{6650611E-172D-4842-8B09-221F7B90C48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278969586"/>
                  </p:ext>
                </p:extLst>
              </p:nvPr>
            </p:nvGraphicFramePr>
            <p:xfrm>
              <a:off x="1329624" y="1096963"/>
              <a:ext cx="5110163" cy="19589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32" name="Equation" r:id="rId7" imgW="3314520" imgH="1269720" progId="Equation.DSMT4">
                      <p:embed/>
                    </p:oleObj>
                  </mc:Choice>
                  <mc:Fallback>
                    <p:oleObj name="Equation" r:id="rId7" imgW="3314520" imgH="1269720" progId="Equation.DSMT4">
                      <p:embed/>
                      <p:pic>
                        <p:nvPicPr>
                          <p:cNvPr id="0" name="Object 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329624" y="1096963"/>
                            <a:ext cx="5110163" cy="195897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3" name="Группа 2">
                <a:extLst>
                  <a:ext uri="{FF2B5EF4-FFF2-40B4-BE49-F238E27FC236}">
                    <a16:creationId xmlns:a16="http://schemas.microsoft.com/office/drawing/2014/main" id="{9AA75B9E-4267-4DFF-A1EA-4D5B643107D4}"/>
                  </a:ext>
                </a:extLst>
              </p:cNvPr>
              <p:cNvGrpSpPr/>
              <p:nvPr/>
            </p:nvGrpSpPr>
            <p:grpSpPr>
              <a:xfrm>
                <a:off x="313652" y="1162796"/>
                <a:ext cx="936567" cy="838655"/>
                <a:chOff x="313652" y="1162796"/>
                <a:chExt cx="936567" cy="838655"/>
              </a:xfrm>
            </p:grpSpPr>
            <p:graphicFrame>
              <p:nvGraphicFramePr>
                <p:cNvPr id="8" name="Объект 7">
                  <a:extLst>
                    <a:ext uri="{FF2B5EF4-FFF2-40B4-BE49-F238E27FC236}">
                      <a16:creationId xmlns:a16="http://schemas.microsoft.com/office/drawing/2014/main" id="{6B47D8F3-4730-4953-B222-10DFE253A278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269352259"/>
                    </p:ext>
                  </p:extLst>
                </p:nvPr>
              </p:nvGraphicFramePr>
              <p:xfrm>
                <a:off x="318138" y="1162796"/>
                <a:ext cx="932081" cy="358493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233" name="Equation" r:id="rId9" imgW="660240" imgH="253800" progId="Equation.DSMT4">
                        <p:embed/>
                      </p:oleObj>
                    </mc:Choice>
                    <mc:Fallback>
                      <p:oleObj name="Equation" r:id="rId9" imgW="660240" imgH="253800" progId="Equation.DSMT4">
                        <p:embed/>
                        <p:pic>
                          <p:nvPicPr>
                            <p:cNvPr id="9" name="Объект 8">
                              <a:extLst>
                                <a:ext uri="{FF2B5EF4-FFF2-40B4-BE49-F238E27FC236}">
                                  <a16:creationId xmlns:a16="http://schemas.microsoft.com/office/drawing/2014/main" id="{93844AFF-138B-4385-899C-890416660424}"/>
                                </a:ext>
                              </a:extLst>
                            </p:cNvPr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0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18138" y="1162796"/>
                              <a:ext cx="932081" cy="358493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0" name="Объект 9">
                  <a:extLst>
                    <a:ext uri="{FF2B5EF4-FFF2-40B4-BE49-F238E27FC236}">
                      <a16:creationId xmlns:a16="http://schemas.microsoft.com/office/drawing/2014/main" id="{07249BBC-32BA-486F-A68E-F71AE96A895D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175228313"/>
                    </p:ext>
                  </p:extLst>
                </p:nvPr>
              </p:nvGraphicFramePr>
              <p:xfrm>
                <a:off x="313652" y="1642676"/>
                <a:ext cx="412750" cy="358775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234" name="Equation" r:id="rId11" imgW="291960" imgH="253800" progId="Equation.DSMT4">
                        <p:embed/>
                      </p:oleObj>
                    </mc:Choice>
                    <mc:Fallback>
                      <p:oleObj name="Equation" r:id="rId11" imgW="291960" imgH="253800" progId="Equation.DSMT4">
                        <p:embed/>
                        <p:pic>
                          <p:nvPicPr>
                            <p:cNvPr id="8" name="Объект 7">
                              <a:extLst>
                                <a:ext uri="{FF2B5EF4-FFF2-40B4-BE49-F238E27FC236}">
                                  <a16:creationId xmlns:a16="http://schemas.microsoft.com/office/drawing/2014/main" id="{6B47D8F3-4730-4953-B222-10DFE253A278}"/>
                                </a:ext>
                              </a:extLst>
                            </p:cNvPr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2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13652" y="1642676"/>
                              <a:ext cx="412750" cy="358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  <p:graphicFrame>
          <p:nvGraphicFramePr>
            <p:cNvPr id="11" name="Объект 10">
              <a:extLst>
                <a:ext uri="{FF2B5EF4-FFF2-40B4-BE49-F238E27FC236}">
                  <a16:creationId xmlns:a16="http://schemas.microsoft.com/office/drawing/2014/main" id="{B0695918-3C61-4BCC-B59F-B93D01C391C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33960893"/>
                </p:ext>
              </p:extLst>
            </p:nvPr>
          </p:nvGraphicFramePr>
          <p:xfrm>
            <a:off x="1297877" y="2533650"/>
            <a:ext cx="215900" cy="161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35" name="Equation" r:id="rId13" imgW="152280" imgH="114120" progId="Equation.DSMT4">
                    <p:embed/>
                  </p:oleObj>
                </mc:Choice>
                <mc:Fallback>
                  <p:oleObj name="Equation" r:id="rId13" imgW="152280" imgH="114120" progId="Equation.DSMT4">
                    <p:embed/>
                    <p:pic>
                      <p:nvPicPr>
                        <p:cNvPr id="10" name="Объект 9">
                          <a:extLst>
                            <a:ext uri="{FF2B5EF4-FFF2-40B4-BE49-F238E27FC236}">
                              <a16:creationId xmlns:a16="http://schemas.microsoft.com/office/drawing/2014/main" id="{07249BBC-32BA-486F-A68E-F71AE96A895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7877" y="2533650"/>
                          <a:ext cx="215900" cy="1619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" name="Овал 13">
            <a:extLst>
              <a:ext uri="{FF2B5EF4-FFF2-40B4-BE49-F238E27FC236}">
                <a16:creationId xmlns:a16="http://schemas.microsoft.com/office/drawing/2014/main" id="{03A4113B-B070-4C09-83D9-B4178BA923C3}"/>
              </a:ext>
            </a:extLst>
          </p:cNvPr>
          <p:cNvSpPr/>
          <p:nvPr/>
        </p:nvSpPr>
        <p:spPr>
          <a:xfrm>
            <a:off x="7915151" y="5613136"/>
            <a:ext cx="4276849" cy="7283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247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22081A00-0B05-4DEC-9166-8A489BD73F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2292805"/>
              </p:ext>
            </p:extLst>
          </p:nvPr>
        </p:nvGraphicFramePr>
        <p:xfrm>
          <a:off x="1373043" y="1155360"/>
          <a:ext cx="9204874" cy="450362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824655">
                  <a:extLst>
                    <a:ext uri="{9D8B030D-6E8A-4147-A177-3AD203B41FA5}">
                      <a16:colId xmlns:a16="http://schemas.microsoft.com/office/drawing/2014/main" val="2533718170"/>
                    </a:ext>
                  </a:extLst>
                </a:gridCol>
                <a:gridCol w="980010">
                  <a:extLst>
                    <a:ext uri="{9D8B030D-6E8A-4147-A177-3AD203B41FA5}">
                      <a16:colId xmlns:a16="http://schemas.microsoft.com/office/drawing/2014/main" val="3759824737"/>
                    </a:ext>
                  </a:extLst>
                </a:gridCol>
                <a:gridCol w="1051367">
                  <a:extLst>
                    <a:ext uri="{9D8B030D-6E8A-4147-A177-3AD203B41FA5}">
                      <a16:colId xmlns:a16="http://schemas.microsoft.com/office/drawing/2014/main" val="3275483115"/>
                    </a:ext>
                  </a:extLst>
                </a:gridCol>
                <a:gridCol w="1051367">
                  <a:extLst>
                    <a:ext uri="{9D8B030D-6E8A-4147-A177-3AD203B41FA5}">
                      <a16:colId xmlns:a16="http://schemas.microsoft.com/office/drawing/2014/main" val="2443199015"/>
                    </a:ext>
                  </a:extLst>
                </a:gridCol>
                <a:gridCol w="1055883">
                  <a:extLst>
                    <a:ext uri="{9D8B030D-6E8A-4147-A177-3AD203B41FA5}">
                      <a16:colId xmlns:a16="http://schemas.microsoft.com/office/drawing/2014/main" val="3172318639"/>
                    </a:ext>
                  </a:extLst>
                </a:gridCol>
                <a:gridCol w="1060398">
                  <a:extLst>
                    <a:ext uri="{9D8B030D-6E8A-4147-A177-3AD203B41FA5}">
                      <a16:colId xmlns:a16="http://schemas.microsoft.com/office/drawing/2014/main" val="3761789522"/>
                    </a:ext>
                  </a:extLst>
                </a:gridCol>
                <a:gridCol w="1060398">
                  <a:extLst>
                    <a:ext uri="{9D8B030D-6E8A-4147-A177-3AD203B41FA5}">
                      <a16:colId xmlns:a16="http://schemas.microsoft.com/office/drawing/2014/main" val="1737591958"/>
                    </a:ext>
                  </a:extLst>
                </a:gridCol>
                <a:gridCol w="1060398">
                  <a:extLst>
                    <a:ext uri="{9D8B030D-6E8A-4147-A177-3AD203B41FA5}">
                      <a16:colId xmlns:a16="http://schemas.microsoft.com/office/drawing/2014/main" val="1722248676"/>
                    </a:ext>
                  </a:extLst>
                </a:gridCol>
                <a:gridCol w="1060398">
                  <a:extLst>
                    <a:ext uri="{9D8B030D-6E8A-4147-A177-3AD203B41FA5}">
                      <a16:colId xmlns:a16="http://schemas.microsoft.com/office/drawing/2014/main" val="3675047264"/>
                    </a:ext>
                  </a:extLst>
                </a:gridCol>
              </a:tblGrid>
              <a:tr h="458673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866775" algn="l"/>
                        </a:tabLst>
                      </a:pP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17248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1,2330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16,2742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0,6819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0,0584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3693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0,3010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1,2175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0,0906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0,3665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16,6981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0,0393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0,7084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4575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0,4771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1,2148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0,2276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0,5796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16,9512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0,3038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0,8867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93440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0,6021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1,2553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0,3625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0,7557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17,1331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0,7515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0,4334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19943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0,6990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1,2041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0,4886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0,8416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17,2755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1,6270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1,8001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97808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0,7782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1,2330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0,6055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0,9595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17,3928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0,0857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0,0584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451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0,8451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1,2122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0,7142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1,0244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17,4925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1,4221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1,0851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19802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0,9031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1,2201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0,8156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1,1019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17,5794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0,9592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0,5501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12468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0,9542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1,2878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0,9106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1,2289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17,6564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3,0402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4,2367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54372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1,0000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1,2553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1,0000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1,2553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17,7255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0,0753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0,4334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32653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1,0414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1,2529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1,0845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1,3047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17,7883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0,3117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56744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1,0792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1,2742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1,1646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1,3750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17,8459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0,9104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2,1267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53616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208,1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8,6803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14,8601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7,4643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10,7932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207,8130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9,9090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12,6892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4850729"/>
                  </a:ext>
                </a:extLst>
              </a:tr>
            </a:tbl>
          </a:graphicData>
        </a:graphic>
      </p:graphicFrame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D60CAB1C-43B8-46F1-8588-978656008224}"/>
              </a:ext>
            </a:extLst>
          </p:cNvPr>
          <p:cNvSpPr/>
          <p:nvPr/>
        </p:nvSpPr>
        <p:spPr>
          <a:xfrm>
            <a:off x="841767" y="5951978"/>
            <a:ext cx="10409274" cy="794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7.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8.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3б – Данные для оценки параметров  степенного уравнения тренда</a:t>
            </a: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8E0BABD7-470B-43F7-8844-6D44CA52EC72}"/>
              </a:ext>
            </a:extLst>
          </p:cNvPr>
          <p:cNvGrpSpPr/>
          <p:nvPr/>
        </p:nvGrpSpPr>
        <p:grpSpPr>
          <a:xfrm>
            <a:off x="1722265" y="1183546"/>
            <a:ext cx="5395255" cy="360368"/>
            <a:chOff x="1862623" y="497874"/>
            <a:chExt cx="5395255" cy="360368"/>
          </a:xfrm>
        </p:grpSpPr>
        <p:graphicFrame>
          <p:nvGraphicFramePr>
            <p:cNvPr id="10" name="Объект 9">
              <a:extLst>
                <a:ext uri="{FF2B5EF4-FFF2-40B4-BE49-F238E27FC236}">
                  <a16:creationId xmlns:a16="http://schemas.microsoft.com/office/drawing/2014/main" id="{5231C42D-FF15-4A2D-94E2-655D13A7031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37048349"/>
                </p:ext>
              </p:extLst>
            </p:nvPr>
          </p:nvGraphicFramePr>
          <p:xfrm>
            <a:off x="3749979" y="547047"/>
            <a:ext cx="271463" cy="298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0" name="Equation" r:id="rId3" imgW="139680" imgH="152280" progId="Equation.DSMT4">
                    <p:embed/>
                  </p:oleObj>
                </mc:Choice>
                <mc:Fallback>
                  <p:oleObj name="Equation" r:id="rId3" imgW="139680" imgH="152280" progId="Equation.DSMT4">
                    <p:embed/>
                    <p:pic>
                      <p:nvPicPr>
                        <p:cNvPr id="10" name="Объект 9">
                          <a:extLst>
                            <a:ext uri="{FF2B5EF4-FFF2-40B4-BE49-F238E27FC236}">
                              <a16:creationId xmlns:a16="http://schemas.microsoft.com/office/drawing/2014/main" id="{5231C42D-FF15-4A2D-94E2-655D13A7031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9979" y="547047"/>
                          <a:ext cx="271463" cy="29845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" name="Группа 1">
              <a:extLst>
                <a:ext uri="{FF2B5EF4-FFF2-40B4-BE49-F238E27FC236}">
                  <a16:creationId xmlns:a16="http://schemas.microsoft.com/office/drawing/2014/main" id="{59E50183-85A0-4676-8A6D-D9047685165A}"/>
                </a:ext>
              </a:extLst>
            </p:cNvPr>
            <p:cNvGrpSpPr/>
            <p:nvPr/>
          </p:nvGrpSpPr>
          <p:grpSpPr>
            <a:xfrm>
              <a:off x="1862623" y="497874"/>
              <a:ext cx="5395255" cy="360368"/>
              <a:chOff x="1932745" y="463880"/>
              <a:chExt cx="5395255" cy="360368"/>
            </a:xfrm>
          </p:grpSpPr>
          <p:grpSp>
            <p:nvGrpSpPr>
              <p:cNvPr id="14" name="Группа 13">
                <a:extLst>
                  <a:ext uri="{FF2B5EF4-FFF2-40B4-BE49-F238E27FC236}">
                    <a16:creationId xmlns:a16="http://schemas.microsoft.com/office/drawing/2014/main" id="{21E82055-0597-4BE0-93EB-B5DF9A2BC314}"/>
                  </a:ext>
                </a:extLst>
              </p:cNvPr>
              <p:cNvGrpSpPr/>
              <p:nvPr/>
            </p:nvGrpSpPr>
            <p:grpSpPr>
              <a:xfrm>
                <a:off x="1932745" y="463880"/>
                <a:ext cx="4324139" cy="354853"/>
                <a:chOff x="1031284" y="2027503"/>
                <a:chExt cx="4324139" cy="354853"/>
              </a:xfrm>
            </p:grpSpPr>
            <p:graphicFrame>
              <p:nvGraphicFramePr>
                <p:cNvPr id="15" name="Объект 14">
                  <a:extLst>
                    <a:ext uri="{FF2B5EF4-FFF2-40B4-BE49-F238E27FC236}">
                      <a16:creationId xmlns:a16="http://schemas.microsoft.com/office/drawing/2014/main" id="{8EC776AB-EBBE-46B2-AD9B-E65B0ECD3913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1031284" y="2033613"/>
                <a:ext cx="167952" cy="34185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0261" name="Equation" r:id="rId5" imgW="88746" imgH="152136" progId="Equation.DSMT4">
                        <p:embed/>
                      </p:oleObj>
                    </mc:Choice>
                    <mc:Fallback>
                      <p:oleObj name="Equation" r:id="rId5" imgW="88746" imgH="152136" progId="Equation.DSMT4">
                        <p:embed/>
                        <p:pic>
                          <p:nvPicPr>
                            <p:cNvPr id="15" name="Объект 14">
                              <a:extLst>
                                <a:ext uri="{FF2B5EF4-FFF2-40B4-BE49-F238E27FC236}">
                                  <a16:creationId xmlns:a16="http://schemas.microsoft.com/office/drawing/2014/main" id="{8EC776AB-EBBE-46B2-AD9B-E65B0ECD3913}"/>
                                </a:ext>
                              </a:extLst>
                            </p:cNvPr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031284" y="2033613"/>
                              <a:ext cx="167952" cy="341851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6" name="Объект 15">
                  <a:extLst>
                    <a:ext uri="{FF2B5EF4-FFF2-40B4-BE49-F238E27FC236}">
                      <a16:creationId xmlns:a16="http://schemas.microsoft.com/office/drawing/2014/main" id="{64DC3B7A-C480-4B15-B8DC-FCB853198230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597411021"/>
                    </p:ext>
                  </p:extLst>
                </p:nvPr>
              </p:nvGraphicFramePr>
              <p:xfrm>
                <a:off x="1945296" y="2084659"/>
                <a:ext cx="248081" cy="29769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0262" name="Equation" r:id="rId7" imgW="126835" imgH="152202" progId="Equation.DSMT4">
                        <p:embed/>
                      </p:oleObj>
                    </mc:Choice>
                    <mc:Fallback>
                      <p:oleObj name="Equation" r:id="rId7" imgW="126835" imgH="152202" progId="Equation.DSMT4">
                        <p:embed/>
                        <p:pic>
                          <p:nvPicPr>
                            <p:cNvPr id="16" name="Объект 15">
                              <a:extLst>
                                <a:ext uri="{FF2B5EF4-FFF2-40B4-BE49-F238E27FC236}">
                                  <a16:creationId xmlns:a16="http://schemas.microsoft.com/office/drawing/2014/main" id="{64DC3B7A-C480-4B15-B8DC-FCB853198230}"/>
                                </a:ext>
                              </a:extLst>
                            </p:cNvPr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945296" y="2084659"/>
                              <a:ext cx="248081" cy="297697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7" name="Объект 16">
                  <a:extLst>
                    <a:ext uri="{FF2B5EF4-FFF2-40B4-BE49-F238E27FC236}">
                      <a16:creationId xmlns:a16="http://schemas.microsoft.com/office/drawing/2014/main" id="{2D20C4CD-6A8E-4A55-8716-08BEBD3449BD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039043837"/>
                    </p:ext>
                  </p:extLst>
                </p:nvPr>
              </p:nvGraphicFramePr>
              <p:xfrm>
                <a:off x="4999010" y="2027503"/>
                <a:ext cx="356413" cy="354069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0263" name="Equation" r:id="rId9" imgW="177480" imgH="177480" progId="Equation.DSMT4">
                        <p:embed/>
                      </p:oleObj>
                    </mc:Choice>
                    <mc:Fallback>
                      <p:oleObj name="Equation" r:id="rId9" imgW="177480" imgH="177480" progId="Equation.DSMT4">
                        <p:embed/>
                        <p:pic>
                          <p:nvPicPr>
                            <p:cNvPr id="17" name="Объект 16">
                              <a:extLst>
                                <a:ext uri="{FF2B5EF4-FFF2-40B4-BE49-F238E27FC236}">
                                  <a16:creationId xmlns:a16="http://schemas.microsoft.com/office/drawing/2014/main" id="{2D20C4CD-6A8E-4A55-8716-08BEBD3449BD}"/>
                                </a:ext>
                              </a:extLst>
                            </p:cNvPr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0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999010" y="2027503"/>
                              <a:ext cx="356413" cy="354069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aphicFrame>
            <p:nvGraphicFramePr>
              <p:cNvPr id="11" name="Объект 10">
                <a:extLst>
                  <a:ext uri="{FF2B5EF4-FFF2-40B4-BE49-F238E27FC236}">
                    <a16:creationId xmlns:a16="http://schemas.microsoft.com/office/drawing/2014/main" id="{6BFE98AF-C686-4F98-8763-C19CA6CDC8BF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146201588"/>
                  </p:ext>
                </p:extLst>
              </p:nvPr>
            </p:nvGraphicFramePr>
            <p:xfrm>
              <a:off x="4860286" y="513053"/>
              <a:ext cx="271463" cy="2984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64" name="Equation" r:id="rId11" imgW="139680" imgH="152280" progId="Equation.DSMT4">
                      <p:embed/>
                    </p:oleObj>
                  </mc:Choice>
                  <mc:Fallback>
                    <p:oleObj name="Equation" r:id="rId11" imgW="139680" imgH="152280" progId="Equation.DSMT4">
                      <p:embed/>
                      <p:pic>
                        <p:nvPicPr>
                          <p:cNvPr id="11" name="Объект 10">
                            <a:extLst>
                              <a:ext uri="{FF2B5EF4-FFF2-40B4-BE49-F238E27FC236}">
                                <a16:creationId xmlns:a16="http://schemas.microsoft.com/office/drawing/2014/main" id="{6BFE98AF-C686-4F98-8763-C19CA6CDC8BF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860286" y="513053"/>
                            <a:ext cx="271463" cy="298450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17B13224-8361-48EB-8B5D-5FF891464490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17474550"/>
                  </p:ext>
                </p:extLst>
              </p:nvPr>
            </p:nvGraphicFramePr>
            <p:xfrm>
              <a:off x="6894612" y="521036"/>
              <a:ext cx="433388" cy="3032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65" name="Equation" r:id="rId13" imgW="215640" imgH="152280" progId="Equation.DSMT4">
                      <p:embed/>
                    </p:oleObj>
                  </mc:Choice>
                  <mc:Fallback>
                    <p:oleObj name="Equation" r:id="rId13" imgW="215640" imgH="152280" progId="Equation.DSMT4">
                      <p:embed/>
                      <p:pic>
                        <p:nvPicPr>
                          <p:cNvPr id="13" name="Объект 12">
                            <a:extLst>
                              <a:ext uri="{FF2B5EF4-FFF2-40B4-BE49-F238E27FC236}">
                                <a16:creationId xmlns:a16="http://schemas.microsoft.com/office/drawing/2014/main" id="{17B13224-8361-48EB-8B5D-5FF891464490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894612" y="521036"/>
                            <a:ext cx="433388" cy="303212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09734D7C-D8DA-4712-B086-78E80A0A6E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6749315"/>
              </p:ext>
            </p:extLst>
          </p:nvPr>
        </p:nvGraphicFramePr>
        <p:xfrm>
          <a:off x="7766050" y="1192213"/>
          <a:ext cx="30638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15" imgW="152280" imgH="203040" progId="Equation.DSMT4">
                  <p:embed/>
                </p:oleObj>
              </mc:Choice>
              <mc:Fallback>
                <p:oleObj name="Equation" r:id="rId15" imgW="152280" imgH="203040" progId="Equation.DSMT4">
                  <p:embed/>
                  <p:pic>
                    <p:nvPicPr>
                      <p:cNvPr id="13" name="Объект 12">
                        <a:extLst>
                          <a:ext uri="{FF2B5EF4-FFF2-40B4-BE49-F238E27FC236}">
                            <a16:creationId xmlns:a16="http://schemas.microsoft.com/office/drawing/2014/main" id="{17B13224-8361-48EB-8B5D-5FF8914644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6050" y="1192213"/>
                        <a:ext cx="306388" cy="403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>
            <a:extLst>
              <a:ext uri="{FF2B5EF4-FFF2-40B4-BE49-F238E27FC236}">
                <a16:creationId xmlns:a16="http://schemas.microsoft.com/office/drawing/2014/main" id="{103BC37D-B75F-4068-8B9D-BFAD48CCD1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8028866"/>
              </p:ext>
            </p:extLst>
          </p:nvPr>
        </p:nvGraphicFramePr>
        <p:xfrm>
          <a:off x="8494713" y="1144588"/>
          <a:ext cx="1046162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17" imgW="520560" imgH="215640" progId="Equation.DSMT4">
                  <p:embed/>
                </p:oleObj>
              </mc:Choice>
              <mc:Fallback>
                <p:oleObj name="Equation" r:id="rId17" imgW="520560" imgH="215640" progId="Equation.DSMT4">
                  <p:embed/>
                  <p:pic>
                    <p:nvPicPr>
                      <p:cNvPr id="18" name="Объект 17">
                        <a:extLst>
                          <a:ext uri="{FF2B5EF4-FFF2-40B4-BE49-F238E27FC236}">
                            <a16:creationId xmlns:a16="http://schemas.microsoft.com/office/drawing/2014/main" id="{09734D7C-D8DA-4712-B086-78E80A0A6E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4713" y="1144588"/>
                        <a:ext cx="1046162" cy="4270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>
            <a:extLst>
              <a:ext uri="{FF2B5EF4-FFF2-40B4-BE49-F238E27FC236}">
                <a16:creationId xmlns:a16="http://schemas.microsoft.com/office/drawing/2014/main" id="{9719C284-386C-4178-B57E-25999DFC76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6174208"/>
              </p:ext>
            </p:extLst>
          </p:nvPr>
        </p:nvGraphicFramePr>
        <p:xfrm>
          <a:off x="9604375" y="1125538"/>
          <a:ext cx="9699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Equation" r:id="rId19" imgW="482400" imgH="228600" progId="Equation.DSMT4">
                  <p:embed/>
                </p:oleObj>
              </mc:Choice>
              <mc:Fallback>
                <p:oleObj name="Equation" r:id="rId19" imgW="482400" imgH="228600" progId="Equation.DSMT4">
                  <p:embed/>
                  <p:pic>
                    <p:nvPicPr>
                      <p:cNvPr id="19" name="Объект 18">
                        <a:extLst>
                          <a:ext uri="{FF2B5EF4-FFF2-40B4-BE49-F238E27FC236}">
                            <a16:creationId xmlns:a16="http://schemas.microsoft.com/office/drawing/2014/main" id="{103BC37D-B75F-4068-8B9D-BFAD48CCD1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75" y="1125538"/>
                        <a:ext cx="969963" cy="4524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7732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173A291-32DB-4EF5-B085-56B92109279B}"/>
              </a:ext>
            </a:extLst>
          </p:cNvPr>
          <p:cNvSpPr/>
          <p:nvPr/>
        </p:nvSpPr>
        <p:spPr>
          <a:xfrm>
            <a:off x="498761" y="767714"/>
            <a:ext cx="1119447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Оценку тесноты связи рассчитаем с помощью индекса корреляции:</a:t>
            </a:r>
            <a:endParaRPr lang="ru-RU" sz="2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318800F-4077-4181-846E-C8D40E8B5D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130896"/>
              </p:ext>
            </p:extLst>
          </p:nvPr>
        </p:nvGraphicFramePr>
        <p:xfrm>
          <a:off x="1385884" y="1664315"/>
          <a:ext cx="9420225" cy="112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6032160" imgH="723600" progId="Equation.DSMT4">
                  <p:embed/>
                </p:oleObj>
              </mc:Choice>
              <mc:Fallback>
                <p:oleObj name="Equation" r:id="rId3" imgW="6032160" imgH="723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884" y="1664315"/>
                        <a:ext cx="9420225" cy="11287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082A463-EFC8-4765-B256-4AE86CD6E025}"/>
              </a:ext>
            </a:extLst>
          </p:cNvPr>
          <p:cNvSpPr/>
          <p:nvPr/>
        </p:nvSpPr>
        <p:spPr>
          <a:xfrm>
            <a:off x="498762" y="3258742"/>
            <a:ext cx="1119447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соответствии со шкалой </a:t>
            </a:r>
            <a:r>
              <a:rPr lang="ru-RU" sz="2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Чеддока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связь между факторами по полученной модели можно охарактеризовать как умеренную.</a:t>
            </a:r>
            <a:endParaRPr lang="en-US" sz="22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463" algn="just" fontAlgn="base">
              <a:spcBef>
                <a:spcPct val="0"/>
              </a:spcBef>
            </a:pP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5894F8F9-27F7-4746-B090-E7110A30C0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985852"/>
              </p:ext>
            </p:extLst>
          </p:nvPr>
        </p:nvGraphicFramePr>
        <p:xfrm>
          <a:off x="1706876" y="4547445"/>
          <a:ext cx="8778239" cy="13411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311254">
                  <a:extLst>
                    <a:ext uri="{9D8B030D-6E8A-4147-A177-3AD203B41FA5}">
                      <a16:colId xmlns:a16="http://schemas.microsoft.com/office/drawing/2014/main" val="2801231593"/>
                    </a:ext>
                  </a:extLst>
                </a:gridCol>
                <a:gridCol w="1164586">
                  <a:extLst>
                    <a:ext uri="{9D8B030D-6E8A-4147-A177-3AD203B41FA5}">
                      <a16:colId xmlns:a16="http://schemas.microsoft.com/office/drawing/2014/main" val="4128458047"/>
                    </a:ext>
                  </a:extLst>
                </a:gridCol>
                <a:gridCol w="1336208">
                  <a:extLst>
                    <a:ext uri="{9D8B030D-6E8A-4147-A177-3AD203B41FA5}">
                      <a16:colId xmlns:a16="http://schemas.microsoft.com/office/drawing/2014/main" val="708356981"/>
                    </a:ext>
                  </a:extLst>
                </a:gridCol>
                <a:gridCol w="1337152">
                  <a:extLst>
                    <a:ext uri="{9D8B030D-6E8A-4147-A177-3AD203B41FA5}">
                      <a16:colId xmlns:a16="http://schemas.microsoft.com/office/drawing/2014/main" val="2768643408"/>
                    </a:ext>
                  </a:extLst>
                </a:gridCol>
                <a:gridCol w="1336208">
                  <a:extLst>
                    <a:ext uri="{9D8B030D-6E8A-4147-A177-3AD203B41FA5}">
                      <a16:colId xmlns:a16="http://schemas.microsoft.com/office/drawing/2014/main" val="1344204514"/>
                    </a:ext>
                  </a:extLst>
                </a:gridCol>
                <a:gridCol w="1292831">
                  <a:extLst>
                    <a:ext uri="{9D8B030D-6E8A-4147-A177-3AD203B41FA5}">
                      <a16:colId xmlns:a16="http://schemas.microsoft.com/office/drawing/2014/main" val="4188061049"/>
                    </a:ext>
                  </a:extLst>
                </a:gridCol>
              </a:tblGrid>
              <a:tr h="342265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 </a:t>
                      </a:r>
                      <a:br>
                        <a:rPr lang="ru-RU" sz="20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0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тесноты связи</a:t>
                      </a:r>
                      <a:endParaRPr lang="ru-RU" sz="20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0,1–0,3</a:t>
                      </a:r>
                      <a:endParaRPr lang="ru-RU" sz="20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0,3–0,5</a:t>
                      </a:r>
                      <a:endParaRPr lang="ru-RU" sz="20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0,5–0,7</a:t>
                      </a:r>
                      <a:endParaRPr lang="ru-RU" sz="20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0,7–0,9</a:t>
                      </a:r>
                      <a:endParaRPr lang="ru-RU" sz="20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0,9–0,99</a:t>
                      </a:r>
                      <a:endParaRPr lang="ru-RU" sz="20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94922185"/>
                  </a:ext>
                </a:extLst>
              </a:tr>
              <a:tr h="519430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 силы связи</a:t>
                      </a:r>
                      <a:endParaRPr lang="ru-RU" sz="20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слабая</a:t>
                      </a:r>
                      <a:endParaRPr lang="ru-RU" sz="20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умеренная</a:t>
                      </a:r>
                      <a:endParaRPr lang="ru-RU" sz="20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заметная</a:t>
                      </a:r>
                      <a:endParaRPr lang="ru-RU" sz="20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высокая</a:t>
                      </a:r>
                      <a:endParaRPr lang="ru-RU" sz="20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весьма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высокая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46665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12821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9A2E327C-8141-4946-9EC7-4D74E9FBF7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6779636"/>
              </p:ext>
            </p:extLst>
          </p:nvPr>
        </p:nvGraphicFramePr>
        <p:xfrm>
          <a:off x="3198724" y="351513"/>
          <a:ext cx="1257723" cy="43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3" imgW="888840" imgH="304560" progId="Equation.DSMT4">
                  <p:embed/>
                </p:oleObj>
              </mc:Choice>
              <mc:Fallback>
                <p:oleObj name="Equation" r:id="rId3" imgW="888840" imgH="304560" progId="Equation.DSMT4">
                  <p:embed/>
                  <p:pic>
                    <p:nvPicPr>
                      <p:cNvPr id="12" name="Объект 11">
                        <a:extLst>
                          <a:ext uri="{FF2B5EF4-FFF2-40B4-BE49-F238E27FC236}">
                            <a16:creationId xmlns:a16="http://schemas.microsoft.com/office/drawing/2014/main" id="{E66A5DD3-BEB1-4EBA-AE9B-3E44455358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8724" y="351513"/>
                        <a:ext cx="1257723" cy="4308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6828F42-A562-404A-933E-387445291855}"/>
              </a:ext>
            </a:extLst>
          </p:cNvPr>
          <p:cNvSpPr/>
          <p:nvPr/>
        </p:nvSpPr>
        <p:spPr>
          <a:xfrm>
            <a:off x="3983915" y="0"/>
            <a:ext cx="42241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Показательная модель тренда. 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BBD6671-9356-4880-B2B6-DB1153D12704}"/>
              </a:ext>
            </a:extLst>
          </p:cNvPr>
          <p:cNvSpPr/>
          <p:nvPr/>
        </p:nvSpPr>
        <p:spPr>
          <a:xfrm>
            <a:off x="406807" y="886981"/>
            <a:ext cx="1119447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Произведем линеаризацию исходного вида модельного уравнения:</a:t>
            </a:r>
            <a:endParaRPr lang="ru-RU" sz="2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0B271873-5072-47EA-8DD7-D0AA519D7F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832957"/>
              </p:ext>
            </p:extLst>
          </p:nvPr>
        </p:nvGraphicFramePr>
        <p:xfrm>
          <a:off x="4454411" y="1445745"/>
          <a:ext cx="2876569" cy="107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5" imgW="1638000" imgH="609480" progId="Equation.DSMT4">
                  <p:embed/>
                </p:oleObj>
              </mc:Choice>
              <mc:Fallback>
                <p:oleObj name="Equation" r:id="rId5" imgW="1638000" imgH="609480" progId="Equation.DSMT4">
                  <p:embed/>
                  <p:pic>
                    <p:nvPicPr>
                      <p:cNvPr id="16" name="Объект 15">
                        <a:extLst>
                          <a:ext uri="{FF2B5EF4-FFF2-40B4-BE49-F238E27FC236}">
                            <a16:creationId xmlns:a16="http://schemas.microsoft.com/office/drawing/2014/main" id="{AFE612F9-7457-4BF7-A4BE-F5A8D3553F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411" y="1445745"/>
                        <a:ext cx="2876569" cy="1070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0DAC2239-5F9B-4CB2-B659-334E730D01AF}"/>
              </a:ext>
            </a:extLst>
          </p:cNvPr>
          <p:cNvGrpSpPr/>
          <p:nvPr/>
        </p:nvGrpSpPr>
        <p:grpSpPr>
          <a:xfrm>
            <a:off x="2973726" y="2643972"/>
            <a:ext cx="6060634" cy="431468"/>
            <a:chOff x="3318159" y="2265416"/>
            <a:chExt cx="6060634" cy="431468"/>
          </a:xfrm>
        </p:grpSpPr>
        <p:graphicFrame>
          <p:nvGraphicFramePr>
            <p:cNvPr id="7" name="Объект 6">
              <a:extLst>
                <a:ext uri="{FF2B5EF4-FFF2-40B4-BE49-F238E27FC236}">
                  <a16:creationId xmlns:a16="http://schemas.microsoft.com/office/drawing/2014/main" id="{CD4878F9-C827-46E4-A0D2-689C6F01650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46809460"/>
                </p:ext>
              </p:extLst>
            </p:nvPr>
          </p:nvGraphicFramePr>
          <p:xfrm>
            <a:off x="4246463" y="2266091"/>
            <a:ext cx="3700463" cy="430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02" name="Equation" r:id="rId7" imgW="2400120" imgH="279360" progId="Equation.DSMT4">
                    <p:embed/>
                  </p:oleObj>
                </mc:Choice>
                <mc:Fallback>
                  <p:oleObj name="Equation" r:id="rId7" imgW="2400120" imgH="279360" progId="Equation.DSMT4">
                    <p:embed/>
                    <p:pic>
                      <p:nvPicPr>
                        <p:cNvPr id="18" name="Объект 17">
                          <a:extLst>
                            <a:ext uri="{FF2B5EF4-FFF2-40B4-BE49-F238E27FC236}">
                              <a16:creationId xmlns:a16="http://schemas.microsoft.com/office/drawing/2014/main" id="{A3734D54-E5CB-4C5A-85C9-2A2E0B859AF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46463" y="2266091"/>
                          <a:ext cx="3700463" cy="43021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099BBD36-217C-4E78-A3A9-DA2081900AEA}"/>
                </a:ext>
              </a:extLst>
            </p:cNvPr>
            <p:cNvSpPr/>
            <p:nvPr/>
          </p:nvSpPr>
          <p:spPr>
            <a:xfrm>
              <a:off x="3318159" y="2265997"/>
              <a:ext cx="936341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17463" algn="just" fontAlgn="base">
                <a:spcBef>
                  <a:spcPct val="0"/>
                </a:spcBef>
              </a:pPr>
              <a:r>
                <a:rPr lang="ru-RU" sz="2200" dirty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Пусть</a:t>
              </a:r>
              <a:endParaRPr lang="ru-RU" sz="2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id="{24654216-7B16-4CBF-8B2E-34CF6CF118B0}"/>
                </a:ext>
              </a:extLst>
            </p:cNvPr>
            <p:cNvSpPr/>
            <p:nvPr/>
          </p:nvSpPr>
          <p:spPr>
            <a:xfrm>
              <a:off x="7946926" y="2265416"/>
              <a:ext cx="1431867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17463" algn="just" fontAlgn="base">
                <a:spcBef>
                  <a:spcPct val="0"/>
                </a:spcBef>
              </a:pPr>
              <a:r>
                <a:rPr lang="ru-RU" sz="2200" dirty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,  тогда</a:t>
              </a:r>
              <a:endParaRPr lang="ru-RU" sz="2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9E97663E-5F04-4946-A6A4-7683739D1C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230402"/>
              </p:ext>
            </p:extLst>
          </p:nvPr>
        </p:nvGraphicFramePr>
        <p:xfrm>
          <a:off x="5103136" y="3245640"/>
          <a:ext cx="18018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9" imgW="1168200" imgH="279360" progId="Equation.DSMT4">
                  <p:embed/>
                </p:oleObj>
              </mc:Choice>
              <mc:Fallback>
                <p:oleObj name="Equation" r:id="rId9" imgW="1168200" imgH="279360" progId="Equation.DSMT4">
                  <p:embed/>
                  <p:pic>
                    <p:nvPicPr>
                      <p:cNvPr id="21" name="Объект 20">
                        <a:extLst>
                          <a:ext uri="{FF2B5EF4-FFF2-40B4-BE49-F238E27FC236}">
                            <a16:creationId xmlns:a16="http://schemas.microsoft.com/office/drawing/2014/main" id="{F7E88ABB-BB19-4CF2-B040-EE3AA0EE07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3136" y="3245640"/>
                        <a:ext cx="1801813" cy="431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BAA280BD-2AAB-43E1-85E3-5FC51ECF8D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162547"/>
              </p:ext>
            </p:extLst>
          </p:nvPr>
        </p:nvGraphicFramePr>
        <p:xfrm>
          <a:off x="3822700" y="3959225"/>
          <a:ext cx="4140200" cy="2414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11" imgW="2349360" imgH="1371600" progId="Equation.DSMT4">
                  <p:embed/>
                </p:oleObj>
              </mc:Choice>
              <mc:Fallback>
                <p:oleObj name="Equation" r:id="rId11" imgW="2349360" imgH="1371600" progId="Equation.DSMT4">
                  <p:embed/>
                  <p:pic>
                    <p:nvPicPr>
                      <p:cNvPr id="22" name="Объект 21">
                        <a:extLst>
                          <a:ext uri="{FF2B5EF4-FFF2-40B4-BE49-F238E27FC236}">
                            <a16:creationId xmlns:a16="http://schemas.microsoft.com/office/drawing/2014/main" id="{67C5CA55-DC08-46F6-90B7-16D85EB8B1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3959225"/>
                        <a:ext cx="4140200" cy="24145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14ED0098-2541-48DB-A7ED-F8E12D0F1B66}"/>
              </a:ext>
            </a:extLst>
          </p:cNvPr>
          <p:cNvSpPr/>
          <p:nvPr/>
        </p:nvSpPr>
        <p:spPr>
          <a:xfrm>
            <a:off x="406807" y="326263"/>
            <a:ext cx="27919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Общий вид модели:</a:t>
            </a:r>
            <a:endParaRPr lang="ru-RU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291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FEAF4E6-81F2-4203-8C7D-1BC3AEC75726}"/>
              </a:ext>
            </a:extLst>
          </p:cNvPr>
          <p:cNvSpPr/>
          <p:nvPr/>
        </p:nvSpPr>
        <p:spPr>
          <a:xfrm>
            <a:off x="333166" y="6220746"/>
            <a:ext cx="11195493" cy="44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7.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8.4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 – Данные для оценки параметров  показательного уравнения тренда</a:t>
            </a:r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B0D062B2-8DF3-4F6A-9093-1ACB8D8CEE4C}"/>
              </a:ext>
            </a:extLst>
          </p:cNvPr>
          <p:cNvGrpSpPr/>
          <p:nvPr/>
        </p:nvGrpSpPr>
        <p:grpSpPr>
          <a:xfrm>
            <a:off x="2253272" y="780414"/>
            <a:ext cx="7495736" cy="422814"/>
            <a:chOff x="1805524" y="956674"/>
            <a:chExt cx="7495736" cy="422814"/>
          </a:xfrm>
        </p:grpSpPr>
        <p:grpSp>
          <p:nvGrpSpPr>
            <p:cNvPr id="6" name="Группа 5">
              <a:extLst>
                <a:ext uri="{FF2B5EF4-FFF2-40B4-BE49-F238E27FC236}">
                  <a16:creationId xmlns:a16="http://schemas.microsoft.com/office/drawing/2014/main" id="{95D9A68F-85A2-4666-909C-2F2076E3C3C8}"/>
                </a:ext>
              </a:extLst>
            </p:cNvPr>
            <p:cNvGrpSpPr/>
            <p:nvPr/>
          </p:nvGrpSpPr>
          <p:grpSpPr>
            <a:xfrm>
              <a:off x="1805524" y="956674"/>
              <a:ext cx="5696226" cy="422814"/>
              <a:chOff x="904063" y="2520297"/>
              <a:chExt cx="5696226" cy="422814"/>
            </a:xfrm>
          </p:grpSpPr>
          <p:graphicFrame>
            <p:nvGraphicFramePr>
              <p:cNvPr id="9" name="Объект 8">
                <a:extLst>
                  <a:ext uri="{FF2B5EF4-FFF2-40B4-BE49-F238E27FC236}">
                    <a16:creationId xmlns:a16="http://schemas.microsoft.com/office/drawing/2014/main" id="{96F8AB22-0EEF-4576-9DAF-0B1899DC19BD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243904519"/>
                  </p:ext>
                </p:extLst>
              </p:nvPr>
            </p:nvGraphicFramePr>
            <p:xfrm>
              <a:off x="904063" y="2601260"/>
              <a:ext cx="167952" cy="34185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324" name="Equation" r:id="rId3" imgW="88746" imgH="152136" progId="Equation.DSMT4">
                      <p:embed/>
                    </p:oleObj>
                  </mc:Choice>
                  <mc:Fallback>
                    <p:oleObj name="Equation" r:id="rId3" imgW="88746" imgH="152136" progId="Equation.DSMT4">
                      <p:embed/>
                      <p:pic>
                        <p:nvPicPr>
                          <p:cNvPr id="15" name="Объект 14">
                            <a:extLst>
                              <a:ext uri="{FF2B5EF4-FFF2-40B4-BE49-F238E27FC236}">
                                <a16:creationId xmlns:a16="http://schemas.microsoft.com/office/drawing/2014/main" id="{8EC776AB-EBBE-46B2-AD9B-E65B0ECD3913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04063" y="2601260"/>
                            <a:ext cx="167952" cy="341851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0" name="Объект 9">
                <a:extLst>
                  <a:ext uri="{FF2B5EF4-FFF2-40B4-BE49-F238E27FC236}">
                    <a16:creationId xmlns:a16="http://schemas.microsoft.com/office/drawing/2014/main" id="{8567023F-F6B4-42CD-A077-8E00085CE92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64487160"/>
                  </p:ext>
                </p:extLst>
              </p:nvPr>
            </p:nvGraphicFramePr>
            <p:xfrm>
              <a:off x="2702819" y="2630567"/>
              <a:ext cx="248081" cy="29769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325" name="Equation" r:id="rId5" imgW="126835" imgH="152202" progId="Equation.DSMT4">
                      <p:embed/>
                    </p:oleObj>
                  </mc:Choice>
                  <mc:Fallback>
                    <p:oleObj name="Equation" r:id="rId5" imgW="126835" imgH="152202" progId="Equation.DSMT4">
                      <p:embed/>
                      <p:pic>
                        <p:nvPicPr>
                          <p:cNvPr id="16" name="Объект 15">
                            <a:extLst>
                              <a:ext uri="{FF2B5EF4-FFF2-40B4-BE49-F238E27FC236}">
                                <a16:creationId xmlns:a16="http://schemas.microsoft.com/office/drawing/2014/main" id="{64DC3B7A-C480-4B15-B8DC-FCB853198230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702819" y="2630567"/>
                            <a:ext cx="248081" cy="297697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1" name="Объект 10">
                <a:extLst>
                  <a:ext uri="{FF2B5EF4-FFF2-40B4-BE49-F238E27FC236}">
                    <a16:creationId xmlns:a16="http://schemas.microsoft.com/office/drawing/2014/main" id="{5A3108AF-D4E6-42DC-92EA-D6B88613E10B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78049030"/>
                  </p:ext>
                </p:extLst>
              </p:nvPr>
            </p:nvGraphicFramePr>
            <p:xfrm>
              <a:off x="6320889" y="2520297"/>
              <a:ext cx="279400" cy="37941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326" name="Equation" r:id="rId7" imgW="139680" imgH="190440" progId="Equation.DSMT4">
                      <p:embed/>
                    </p:oleObj>
                  </mc:Choice>
                  <mc:Fallback>
                    <p:oleObj name="Equation" r:id="rId7" imgW="139680" imgH="190440" progId="Equation.DSMT4">
                      <p:embed/>
                      <p:pic>
                        <p:nvPicPr>
                          <p:cNvPr id="17" name="Объект 16">
                            <a:extLst>
                              <a:ext uri="{FF2B5EF4-FFF2-40B4-BE49-F238E27FC236}">
                                <a16:creationId xmlns:a16="http://schemas.microsoft.com/office/drawing/2014/main" id="{2D20C4CD-6A8E-4A55-8716-08BEBD3449BD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320889" y="2520297"/>
                            <a:ext cx="279400" cy="379413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7" name="Объект 6">
              <a:extLst>
                <a:ext uri="{FF2B5EF4-FFF2-40B4-BE49-F238E27FC236}">
                  <a16:creationId xmlns:a16="http://schemas.microsoft.com/office/drawing/2014/main" id="{74D033C4-552E-4219-994E-ED2E5A0D2C8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14268804"/>
                </p:ext>
              </p:extLst>
            </p:nvPr>
          </p:nvGraphicFramePr>
          <p:xfrm>
            <a:off x="5483165" y="1037637"/>
            <a:ext cx="271463" cy="298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27" name="Equation" r:id="rId9" imgW="139680" imgH="152280" progId="Equation.DSMT4">
                    <p:embed/>
                  </p:oleObj>
                </mc:Choice>
                <mc:Fallback>
                  <p:oleObj name="Equation" r:id="rId9" imgW="139680" imgH="152280" progId="Equation.DSMT4">
                    <p:embed/>
                    <p:pic>
                      <p:nvPicPr>
                        <p:cNvPr id="11" name="Объект 10">
                          <a:extLst>
                            <a:ext uri="{FF2B5EF4-FFF2-40B4-BE49-F238E27FC236}">
                              <a16:creationId xmlns:a16="http://schemas.microsoft.com/office/drawing/2014/main" id="{6BFE98AF-C686-4F98-8763-C19CA6CDC8B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83165" y="1037637"/>
                          <a:ext cx="271463" cy="29845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Объект 7">
              <a:extLst>
                <a:ext uri="{FF2B5EF4-FFF2-40B4-BE49-F238E27FC236}">
                  <a16:creationId xmlns:a16="http://schemas.microsoft.com/office/drawing/2014/main" id="{68D755A1-D89D-499F-9AAA-054214761C5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0929996"/>
                </p:ext>
              </p:extLst>
            </p:nvPr>
          </p:nvGraphicFramePr>
          <p:xfrm>
            <a:off x="8969472" y="1022556"/>
            <a:ext cx="331788" cy="328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28" name="Equation" r:id="rId11" imgW="164880" imgH="164880" progId="Equation.DSMT4">
                    <p:embed/>
                  </p:oleObj>
                </mc:Choice>
                <mc:Fallback>
                  <p:oleObj name="Equation" r:id="rId11" imgW="164880" imgH="164880" progId="Equation.DSMT4">
                    <p:embed/>
                    <p:pic>
                      <p:nvPicPr>
                        <p:cNvPr id="13" name="Объект 12">
                          <a:extLst>
                            <a:ext uri="{FF2B5EF4-FFF2-40B4-BE49-F238E27FC236}">
                              <a16:creationId xmlns:a16="http://schemas.microsoft.com/office/drawing/2014/main" id="{17B13224-8361-48EB-8B5D-5FF89146449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69472" y="1022556"/>
                          <a:ext cx="331788" cy="32861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B6D0C19F-AF38-48C9-AAB4-C9CFFB1103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917698"/>
              </p:ext>
            </p:extLst>
          </p:nvPr>
        </p:nvGraphicFramePr>
        <p:xfrm>
          <a:off x="1415850" y="817340"/>
          <a:ext cx="8941980" cy="520954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88396">
                  <a:extLst>
                    <a:ext uri="{9D8B030D-6E8A-4147-A177-3AD203B41FA5}">
                      <a16:colId xmlns:a16="http://schemas.microsoft.com/office/drawing/2014/main" val="4094135208"/>
                    </a:ext>
                  </a:extLst>
                </a:gridCol>
                <a:gridCol w="1788396">
                  <a:extLst>
                    <a:ext uri="{9D8B030D-6E8A-4147-A177-3AD203B41FA5}">
                      <a16:colId xmlns:a16="http://schemas.microsoft.com/office/drawing/2014/main" val="474473817"/>
                    </a:ext>
                  </a:extLst>
                </a:gridCol>
                <a:gridCol w="1788396">
                  <a:extLst>
                    <a:ext uri="{9D8B030D-6E8A-4147-A177-3AD203B41FA5}">
                      <a16:colId xmlns:a16="http://schemas.microsoft.com/office/drawing/2014/main" val="3145767566"/>
                    </a:ext>
                  </a:extLst>
                </a:gridCol>
                <a:gridCol w="1788396">
                  <a:extLst>
                    <a:ext uri="{9D8B030D-6E8A-4147-A177-3AD203B41FA5}">
                      <a16:colId xmlns:a16="http://schemas.microsoft.com/office/drawing/2014/main" val="2515914118"/>
                    </a:ext>
                  </a:extLst>
                </a:gridCol>
                <a:gridCol w="1788396">
                  <a:extLst>
                    <a:ext uri="{9D8B030D-6E8A-4147-A177-3AD203B41FA5}">
                      <a16:colId xmlns:a16="http://schemas.microsoft.com/office/drawing/2014/main" val="113342426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 rtl="0" fontAlgn="ctr"/>
                      <a:endParaRPr lang="ru-RU" sz="2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2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324763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1,2330</a:t>
                      </a:r>
                      <a:endParaRPr lang="ru-RU" sz="2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1,2330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346903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16,5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1,2175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2,4350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2989098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16,4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1,2148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3,6445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1369407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1,2553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16,0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5,0211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783510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1,2041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25,0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6,0206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8891604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1,2330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36,0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7,3980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2432173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16,3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1,2122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49,0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8,4853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2795465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16,6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1,2201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64,0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9,7609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3568128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19,4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1,2878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81,0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11,5902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6584163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1,2553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12,5527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2725358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17,9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1,2529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121,0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13,7814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3763610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18,8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1,2742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144,0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15,2899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0654183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∑:78</a:t>
                      </a:r>
                      <a:endParaRPr lang="ru-RU" sz="2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208,1</a:t>
                      </a:r>
                      <a:endParaRPr lang="ru-RU" sz="2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14,8601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650,0</a:t>
                      </a:r>
                      <a:endParaRPr lang="ru-RU" sz="2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97,2126</a:t>
                      </a:r>
                      <a:endParaRPr lang="ru-RU" sz="2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603620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57272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D53DC90-A501-4BF0-A843-905220D66733}"/>
              </a:ext>
            </a:extLst>
          </p:cNvPr>
          <p:cNvSpPr/>
          <p:nvPr/>
        </p:nvSpPr>
        <p:spPr>
          <a:xfrm>
            <a:off x="498763" y="323433"/>
            <a:ext cx="1119447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Решим данную систему нормальных уравнений методом вычитания:</a:t>
            </a:r>
            <a:endParaRPr lang="ru-RU" sz="2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9621D36D-1E08-4D6D-B43A-ED6E9EE712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3584625"/>
              </p:ext>
            </p:extLst>
          </p:nvPr>
        </p:nvGraphicFramePr>
        <p:xfrm>
          <a:off x="1326317" y="3607826"/>
          <a:ext cx="3603625" cy="2471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3" imgW="2666880" imgH="1828800" progId="Equation.DSMT4">
                  <p:embed/>
                </p:oleObj>
              </mc:Choice>
              <mc:Fallback>
                <p:oleObj name="Equation" r:id="rId3" imgW="2666880" imgH="1828800" progId="Equation.DSMT4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9AA52C2A-FE3B-48F1-85BB-A9C8D0A6D2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6317" y="3607826"/>
                        <a:ext cx="3603625" cy="2471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F345C9B-FCB1-4887-9F9F-FD9DA2F8C4F6}"/>
              </a:ext>
            </a:extLst>
          </p:cNvPr>
          <p:cNvSpPr/>
          <p:nvPr/>
        </p:nvSpPr>
        <p:spPr>
          <a:xfrm>
            <a:off x="6690479" y="1060418"/>
            <a:ext cx="557854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</a:rPr>
              <a:t>Проведем потенцирование параметров: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1E2ABC78-941F-4C20-8E8F-AEAE84311E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5248653"/>
              </p:ext>
            </p:extLst>
          </p:nvPr>
        </p:nvGraphicFramePr>
        <p:xfrm>
          <a:off x="7916863" y="5826125"/>
          <a:ext cx="3022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5" imgW="1726920" imgH="304560" progId="Equation.DSMT4">
                  <p:embed/>
                </p:oleObj>
              </mc:Choice>
              <mc:Fallback>
                <p:oleObj name="Equation" r:id="rId5" imgW="1726920" imgH="304560" progId="Equation.DSMT4">
                  <p:embed/>
                  <p:pic>
                    <p:nvPicPr>
                      <p:cNvPr id="9" name="Объект 8">
                        <a:extLst>
                          <a:ext uri="{FF2B5EF4-FFF2-40B4-BE49-F238E27FC236}">
                            <a16:creationId xmlns:a16="http://schemas.microsoft.com/office/drawing/2014/main" id="{93844AFF-138B-4385-899C-8904166604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6863" y="5826125"/>
                        <a:ext cx="3022600" cy="533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9B96FB9C-7D38-4A22-A365-C630E3B0AF77}"/>
              </a:ext>
            </a:extLst>
          </p:cNvPr>
          <p:cNvGrpSpPr/>
          <p:nvPr/>
        </p:nvGrpSpPr>
        <p:grpSpPr>
          <a:xfrm>
            <a:off x="1000961" y="1290254"/>
            <a:ext cx="4254335" cy="1959920"/>
            <a:chOff x="1626325" y="1096684"/>
            <a:chExt cx="4254335" cy="1959920"/>
          </a:xfrm>
        </p:grpSpPr>
        <p:grpSp>
          <p:nvGrpSpPr>
            <p:cNvPr id="7" name="Группа 6">
              <a:extLst>
                <a:ext uri="{FF2B5EF4-FFF2-40B4-BE49-F238E27FC236}">
                  <a16:creationId xmlns:a16="http://schemas.microsoft.com/office/drawing/2014/main" id="{EB7578E6-2EA6-4ACE-A1A7-2A417E07731B}"/>
                </a:ext>
              </a:extLst>
            </p:cNvPr>
            <p:cNvGrpSpPr/>
            <p:nvPr/>
          </p:nvGrpSpPr>
          <p:grpSpPr>
            <a:xfrm>
              <a:off x="1626325" y="1096684"/>
              <a:ext cx="4254335" cy="1959920"/>
              <a:chOff x="1441214" y="1096684"/>
              <a:chExt cx="4254335" cy="1959920"/>
            </a:xfrm>
          </p:grpSpPr>
          <p:graphicFrame>
            <p:nvGraphicFramePr>
              <p:cNvPr id="9" name="Объект 8">
                <a:extLst>
                  <a:ext uri="{FF2B5EF4-FFF2-40B4-BE49-F238E27FC236}">
                    <a16:creationId xmlns:a16="http://schemas.microsoft.com/office/drawing/2014/main" id="{5B798A6A-2B4D-4200-B47E-B37ED7F3806E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751227152"/>
                  </p:ext>
                </p:extLst>
              </p:nvPr>
            </p:nvGraphicFramePr>
            <p:xfrm>
              <a:off x="2072874" y="1097629"/>
              <a:ext cx="3622675" cy="19589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4356" name="Equation" r:id="rId7" imgW="2349360" imgH="1269720" progId="Equation.DSMT4">
                      <p:embed/>
                    </p:oleObj>
                  </mc:Choice>
                  <mc:Fallback>
                    <p:oleObj name="Equation" r:id="rId7" imgW="2349360" imgH="1269720" progId="Equation.DSMT4">
                      <p:embed/>
                      <p:pic>
                        <p:nvPicPr>
                          <p:cNvPr id="4" name="Объект 3">
                            <a:extLst>
                              <a:ext uri="{FF2B5EF4-FFF2-40B4-BE49-F238E27FC236}">
                                <a16:creationId xmlns:a16="http://schemas.microsoft.com/office/drawing/2014/main" id="{6650611E-172D-4842-8B09-221F7B90C483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072874" y="1097629"/>
                            <a:ext cx="3622675" cy="195897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10" name="Группа 9">
                <a:extLst>
                  <a:ext uri="{FF2B5EF4-FFF2-40B4-BE49-F238E27FC236}">
                    <a16:creationId xmlns:a16="http://schemas.microsoft.com/office/drawing/2014/main" id="{A8B1E5B6-454C-4F23-A540-F1C3022E7CC1}"/>
                  </a:ext>
                </a:extLst>
              </p:cNvPr>
              <p:cNvGrpSpPr/>
              <p:nvPr/>
            </p:nvGrpSpPr>
            <p:grpSpPr>
              <a:xfrm>
                <a:off x="1441214" y="1096684"/>
                <a:ext cx="519112" cy="887092"/>
                <a:chOff x="1441214" y="1096684"/>
                <a:chExt cx="519112" cy="887092"/>
              </a:xfrm>
            </p:grpSpPr>
            <p:graphicFrame>
              <p:nvGraphicFramePr>
                <p:cNvPr id="11" name="Объект 10">
                  <a:extLst>
                    <a:ext uri="{FF2B5EF4-FFF2-40B4-BE49-F238E27FC236}">
                      <a16:creationId xmlns:a16="http://schemas.microsoft.com/office/drawing/2014/main" id="{CE1F374C-AB1A-4B13-BA0C-8485A2C737E3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017500948"/>
                    </p:ext>
                  </p:extLst>
                </p:nvPr>
              </p:nvGraphicFramePr>
              <p:xfrm>
                <a:off x="1441214" y="1096684"/>
                <a:ext cx="519112" cy="358775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4357" name="Equation" r:id="rId9" imgW="368280" imgH="253800" progId="Equation.DSMT4">
                        <p:embed/>
                      </p:oleObj>
                    </mc:Choice>
                    <mc:Fallback>
                      <p:oleObj name="Equation" r:id="rId9" imgW="368280" imgH="253800" progId="Equation.DSMT4">
                        <p:embed/>
                        <p:pic>
                          <p:nvPicPr>
                            <p:cNvPr id="8" name="Объект 7">
                              <a:extLst>
                                <a:ext uri="{FF2B5EF4-FFF2-40B4-BE49-F238E27FC236}">
                                  <a16:creationId xmlns:a16="http://schemas.microsoft.com/office/drawing/2014/main" id="{6B47D8F3-4730-4953-B222-10DFE253A278}"/>
                                </a:ext>
                              </a:extLst>
                            </p:cNvPr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0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441214" y="1096684"/>
                              <a:ext cx="519112" cy="358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2" name="Объект 11">
                  <a:extLst>
                    <a:ext uri="{FF2B5EF4-FFF2-40B4-BE49-F238E27FC236}">
                      <a16:creationId xmlns:a16="http://schemas.microsoft.com/office/drawing/2014/main" id="{0068B32C-891F-4028-B1F3-2767D8224AFF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410453235"/>
                    </p:ext>
                  </p:extLst>
                </p:nvPr>
              </p:nvGraphicFramePr>
              <p:xfrm>
                <a:off x="1449945" y="1625001"/>
                <a:ext cx="250825" cy="358775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4358" name="Equation" r:id="rId11" imgW="177480" imgH="253800" progId="Equation.DSMT4">
                        <p:embed/>
                      </p:oleObj>
                    </mc:Choice>
                    <mc:Fallback>
                      <p:oleObj name="Equation" r:id="rId11" imgW="177480" imgH="253800" progId="Equation.DSMT4">
                        <p:embed/>
                        <p:pic>
                          <p:nvPicPr>
                            <p:cNvPr id="10" name="Объект 9">
                              <a:extLst>
                                <a:ext uri="{FF2B5EF4-FFF2-40B4-BE49-F238E27FC236}">
                                  <a16:creationId xmlns:a16="http://schemas.microsoft.com/office/drawing/2014/main" id="{07249BBC-32BA-486F-A68E-F71AE96A895D}"/>
                                </a:ext>
                              </a:extLst>
                            </p:cNvPr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2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449945" y="1625001"/>
                              <a:ext cx="250825" cy="358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  <p:graphicFrame>
          <p:nvGraphicFramePr>
            <p:cNvPr id="8" name="Объект 7">
              <a:extLst>
                <a:ext uri="{FF2B5EF4-FFF2-40B4-BE49-F238E27FC236}">
                  <a16:creationId xmlns:a16="http://schemas.microsoft.com/office/drawing/2014/main" id="{DAA2E862-BCE5-43F6-BD2E-62DA487B420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23566300"/>
                </p:ext>
              </p:extLst>
            </p:nvPr>
          </p:nvGraphicFramePr>
          <p:xfrm>
            <a:off x="1976363" y="2536850"/>
            <a:ext cx="215900" cy="161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59" name="Equation" r:id="rId13" imgW="152280" imgH="114120" progId="Equation.DSMT4">
                    <p:embed/>
                  </p:oleObj>
                </mc:Choice>
                <mc:Fallback>
                  <p:oleObj name="Equation" r:id="rId13" imgW="152280" imgH="114120" progId="Equation.DSMT4">
                    <p:embed/>
                    <p:pic>
                      <p:nvPicPr>
                        <p:cNvPr id="11" name="Объект 10">
                          <a:extLst>
                            <a:ext uri="{FF2B5EF4-FFF2-40B4-BE49-F238E27FC236}">
                              <a16:creationId xmlns:a16="http://schemas.microsoft.com/office/drawing/2014/main" id="{B0695918-3C61-4BCC-B59F-B93D01C391C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76363" y="2536850"/>
                          <a:ext cx="215900" cy="1619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Овал 12">
            <a:extLst>
              <a:ext uri="{FF2B5EF4-FFF2-40B4-BE49-F238E27FC236}">
                <a16:creationId xmlns:a16="http://schemas.microsoft.com/office/drawing/2014/main" id="{3F9FC290-E71A-45DF-9467-49002ECD1FF9}"/>
              </a:ext>
            </a:extLst>
          </p:cNvPr>
          <p:cNvSpPr/>
          <p:nvPr/>
        </p:nvSpPr>
        <p:spPr>
          <a:xfrm>
            <a:off x="7250636" y="5702916"/>
            <a:ext cx="4276849" cy="7283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858BCA2A-3CEF-4C60-B702-AC68A81FB5B1}"/>
              </a:ext>
            </a:extLst>
          </p:cNvPr>
          <p:cNvSpPr/>
          <p:nvPr/>
        </p:nvSpPr>
        <p:spPr>
          <a:xfrm>
            <a:off x="7047978" y="5117189"/>
            <a:ext cx="476080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</a:rPr>
              <a:t>Таким образом, получим уравнение:</a:t>
            </a:r>
          </a:p>
        </p:txBody>
      </p:sp>
      <p:graphicFrame>
        <p:nvGraphicFramePr>
          <p:cNvPr id="15" name="Объект 14">
            <a:extLst>
              <a:ext uri="{FF2B5EF4-FFF2-40B4-BE49-F238E27FC236}">
                <a16:creationId xmlns:a16="http://schemas.microsoft.com/office/drawing/2014/main" id="{52D5783C-CC68-4CFD-B926-ACA54F55CC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7191924"/>
              </p:ext>
            </p:extLst>
          </p:nvPr>
        </p:nvGraphicFramePr>
        <p:xfrm>
          <a:off x="8382000" y="1655763"/>
          <a:ext cx="1828800" cy="1344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Equation" r:id="rId15" imgW="1244520" imgH="914400" progId="Equation.DSMT4">
                  <p:embed/>
                </p:oleObj>
              </mc:Choice>
              <mc:Fallback>
                <p:oleObj name="Equation" r:id="rId15" imgW="1244520" imgH="914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382000" y="1655763"/>
                        <a:ext cx="1828800" cy="1344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>
            <a:extLst>
              <a:ext uri="{FF2B5EF4-FFF2-40B4-BE49-F238E27FC236}">
                <a16:creationId xmlns:a16="http://schemas.microsoft.com/office/drawing/2014/main" id="{BC699D2C-A147-43BB-AC73-E6E88CA107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9625790"/>
              </p:ext>
            </p:extLst>
          </p:nvPr>
        </p:nvGraphicFramePr>
        <p:xfrm>
          <a:off x="8465653" y="3429000"/>
          <a:ext cx="1661494" cy="1344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1" name="Equation" r:id="rId17" imgW="1130040" imgH="914400" progId="Equation.DSMT4">
                  <p:embed/>
                </p:oleObj>
              </mc:Choice>
              <mc:Fallback>
                <p:oleObj name="Equation" r:id="rId17" imgW="1130040" imgH="914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465653" y="3429000"/>
                        <a:ext cx="1661494" cy="13441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520913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22081A00-0B05-4DEC-9166-8A489BD73F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8652274"/>
              </p:ext>
            </p:extLst>
          </p:nvPr>
        </p:nvGraphicFramePr>
        <p:xfrm>
          <a:off x="588569" y="597434"/>
          <a:ext cx="11114096" cy="529610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1125339">
                  <a:extLst>
                    <a:ext uri="{9D8B030D-6E8A-4147-A177-3AD203B41FA5}">
                      <a16:colId xmlns:a16="http://schemas.microsoft.com/office/drawing/2014/main" val="2533718170"/>
                    </a:ext>
                  </a:extLst>
                </a:gridCol>
                <a:gridCol w="1337339">
                  <a:extLst>
                    <a:ext uri="{9D8B030D-6E8A-4147-A177-3AD203B41FA5}">
                      <a16:colId xmlns:a16="http://schemas.microsoft.com/office/drawing/2014/main" val="3759824737"/>
                    </a:ext>
                  </a:extLst>
                </a:gridCol>
                <a:gridCol w="1434714">
                  <a:extLst>
                    <a:ext uri="{9D8B030D-6E8A-4147-A177-3AD203B41FA5}">
                      <a16:colId xmlns:a16="http://schemas.microsoft.com/office/drawing/2014/main" val="3275483115"/>
                    </a:ext>
                  </a:extLst>
                </a:gridCol>
                <a:gridCol w="1434714">
                  <a:extLst>
                    <a:ext uri="{9D8B030D-6E8A-4147-A177-3AD203B41FA5}">
                      <a16:colId xmlns:a16="http://schemas.microsoft.com/office/drawing/2014/main" val="2443199015"/>
                    </a:ext>
                  </a:extLst>
                </a:gridCol>
                <a:gridCol w="1440876">
                  <a:extLst>
                    <a:ext uri="{9D8B030D-6E8A-4147-A177-3AD203B41FA5}">
                      <a16:colId xmlns:a16="http://schemas.microsoft.com/office/drawing/2014/main" val="3172318639"/>
                    </a:ext>
                  </a:extLst>
                </a:gridCol>
                <a:gridCol w="1447038">
                  <a:extLst>
                    <a:ext uri="{9D8B030D-6E8A-4147-A177-3AD203B41FA5}">
                      <a16:colId xmlns:a16="http://schemas.microsoft.com/office/drawing/2014/main" val="3761789522"/>
                    </a:ext>
                  </a:extLst>
                </a:gridCol>
                <a:gridCol w="1447038">
                  <a:extLst>
                    <a:ext uri="{9D8B030D-6E8A-4147-A177-3AD203B41FA5}">
                      <a16:colId xmlns:a16="http://schemas.microsoft.com/office/drawing/2014/main" val="1737591958"/>
                    </a:ext>
                  </a:extLst>
                </a:gridCol>
                <a:gridCol w="1447038">
                  <a:extLst>
                    <a:ext uri="{9D8B030D-6E8A-4147-A177-3AD203B41FA5}">
                      <a16:colId xmlns:a16="http://schemas.microsoft.com/office/drawing/2014/main" val="1722248676"/>
                    </a:ext>
                  </a:extLst>
                </a:gridCol>
              </a:tblGrid>
              <a:tr h="458673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866775" algn="l"/>
                        </a:tabLst>
                      </a:pP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17248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1,2330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1,2330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16,3848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0,5115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0,0584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3693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1,2175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2,4350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16,5503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0,0025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0,7084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4575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1,2148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3,6445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16,7175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0,1008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0,8867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93440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1,2553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5,0211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16,8863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1,2403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0,4334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19943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1,2041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6,0206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17,0569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1,1170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1,8001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97808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1,2330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7,3980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17,2291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0,0167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0,0584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451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1,2122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8,4853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17,4032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1,2170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1,0851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19802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1,2201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9,7609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17,5789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0,9583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0,5501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12468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1,2878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11,5902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17,7565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2,7011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4,2367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54372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1,2553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12,5527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17,9358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0,0041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0,4334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32653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1,2529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121,0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13,7814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18,1170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0,0471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0,3117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56744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1,2742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144,0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15,2899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18,3000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0,2500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2,1267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53616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208,1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14,8601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650,0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97,2126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207,9163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8,1664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12,6892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4850729"/>
                  </a:ext>
                </a:extLst>
              </a:tr>
            </a:tbl>
          </a:graphicData>
        </a:graphic>
      </p:graphicFrame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D60CAB1C-43B8-46F1-8588-978656008224}"/>
              </a:ext>
            </a:extLst>
          </p:cNvPr>
          <p:cNvSpPr/>
          <p:nvPr/>
        </p:nvSpPr>
        <p:spPr>
          <a:xfrm>
            <a:off x="478464" y="5951978"/>
            <a:ext cx="11334307" cy="44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7.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8.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4б – Данные для оценки параметров  показательного уравнения тренда</a:t>
            </a: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D6CFD6A1-4715-4487-B5FC-532593AEBB42}"/>
              </a:ext>
            </a:extLst>
          </p:cNvPr>
          <p:cNvGrpSpPr/>
          <p:nvPr/>
        </p:nvGrpSpPr>
        <p:grpSpPr>
          <a:xfrm>
            <a:off x="1091400" y="595313"/>
            <a:ext cx="10373470" cy="473106"/>
            <a:chOff x="1623028" y="1620950"/>
            <a:chExt cx="10373470" cy="473106"/>
          </a:xfrm>
        </p:grpSpPr>
        <p:grpSp>
          <p:nvGrpSpPr>
            <p:cNvPr id="3" name="Группа 2">
              <a:extLst>
                <a:ext uri="{FF2B5EF4-FFF2-40B4-BE49-F238E27FC236}">
                  <a16:creationId xmlns:a16="http://schemas.microsoft.com/office/drawing/2014/main" id="{8E0BABD7-470B-43F7-8844-6D44CA52EC72}"/>
                </a:ext>
              </a:extLst>
            </p:cNvPr>
            <p:cNvGrpSpPr/>
            <p:nvPr/>
          </p:nvGrpSpPr>
          <p:grpSpPr>
            <a:xfrm>
              <a:off x="1623028" y="1641619"/>
              <a:ext cx="5749742" cy="380857"/>
              <a:chOff x="1763386" y="955947"/>
              <a:chExt cx="5749742" cy="380857"/>
            </a:xfrm>
          </p:grpSpPr>
          <p:graphicFrame>
            <p:nvGraphicFramePr>
              <p:cNvPr id="10" name="Объект 9">
                <a:extLst>
                  <a:ext uri="{FF2B5EF4-FFF2-40B4-BE49-F238E27FC236}">
                    <a16:creationId xmlns:a16="http://schemas.microsoft.com/office/drawing/2014/main" id="{5231C42D-FF15-4A2D-94E2-655D13A7031B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033292203"/>
                  </p:ext>
                </p:extLst>
              </p:nvPr>
            </p:nvGraphicFramePr>
            <p:xfrm>
              <a:off x="4352491" y="1004445"/>
              <a:ext cx="271463" cy="2984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378" name="Equation" r:id="rId3" imgW="139680" imgH="152280" progId="Equation.DSMT4">
                      <p:embed/>
                    </p:oleObj>
                  </mc:Choice>
                  <mc:Fallback>
                    <p:oleObj name="Equation" r:id="rId3" imgW="139680" imgH="152280" progId="Equation.DSMT4">
                      <p:embed/>
                      <p:pic>
                        <p:nvPicPr>
                          <p:cNvPr id="10" name="Объект 9">
                            <a:extLst>
                              <a:ext uri="{FF2B5EF4-FFF2-40B4-BE49-F238E27FC236}">
                                <a16:creationId xmlns:a16="http://schemas.microsoft.com/office/drawing/2014/main" id="{5231C42D-FF15-4A2D-94E2-655D13A7031B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52491" y="1004445"/>
                            <a:ext cx="271463" cy="298450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2" name="Группа 1">
                <a:extLst>
                  <a:ext uri="{FF2B5EF4-FFF2-40B4-BE49-F238E27FC236}">
                    <a16:creationId xmlns:a16="http://schemas.microsoft.com/office/drawing/2014/main" id="{59E50183-85A0-4676-8A6D-D9047685165A}"/>
                  </a:ext>
                </a:extLst>
              </p:cNvPr>
              <p:cNvGrpSpPr/>
              <p:nvPr/>
            </p:nvGrpSpPr>
            <p:grpSpPr>
              <a:xfrm>
                <a:off x="1763386" y="955947"/>
                <a:ext cx="5749742" cy="380857"/>
                <a:chOff x="1833508" y="921953"/>
                <a:chExt cx="5749742" cy="380857"/>
              </a:xfrm>
            </p:grpSpPr>
            <p:grpSp>
              <p:nvGrpSpPr>
                <p:cNvPr id="14" name="Группа 13">
                  <a:extLst>
                    <a:ext uri="{FF2B5EF4-FFF2-40B4-BE49-F238E27FC236}">
                      <a16:creationId xmlns:a16="http://schemas.microsoft.com/office/drawing/2014/main" id="{21E82055-0597-4BE0-93EB-B5DF9A2BC314}"/>
                    </a:ext>
                  </a:extLst>
                </p:cNvPr>
                <p:cNvGrpSpPr/>
                <p:nvPr/>
              </p:nvGrpSpPr>
              <p:grpSpPr>
                <a:xfrm>
                  <a:off x="1833508" y="937560"/>
                  <a:ext cx="5749742" cy="365250"/>
                  <a:chOff x="932047" y="2501183"/>
                  <a:chExt cx="5749742" cy="365250"/>
                </a:xfrm>
              </p:grpSpPr>
              <p:graphicFrame>
                <p:nvGraphicFramePr>
                  <p:cNvPr id="15" name="Объект 14">
                    <a:extLst>
                      <a:ext uri="{FF2B5EF4-FFF2-40B4-BE49-F238E27FC236}">
                        <a16:creationId xmlns:a16="http://schemas.microsoft.com/office/drawing/2014/main" id="{8EC776AB-EBBE-46B2-AD9B-E65B0ECD3913}"/>
                      </a:ext>
                    </a:extLst>
                  </p:cNvPr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300027339"/>
                      </p:ext>
                    </p:extLst>
                  </p:nvPr>
                </p:nvGraphicFramePr>
                <p:xfrm>
                  <a:off x="932047" y="2501183"/>
                  <a:ext cx="167952" cy="341851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5379" name="Equation" r:id="rId5" imgW="88746" imgH="152136" progId="Equation.DSMT4">
                          <p:embed/>
                        </p:oleObj>
                      </mc:Choice>
                      <mc:Fallback>
                        <p:oleObj name="Equation" r:id="rId5" imgW="88746" imgH="152136" progId="Equation.DSMT4">
                          <p:embed/>
                          <p:pic>
                            <p:nvPicPr>
                              <p:cNvPr id="15" name="Объект 14">
                                <a:extLst>
                                  <a:ext uri="{FF2B5EF4-FFF2-40B4-BE49-F238E27FC236}">
                                    <a16:creationId xmlns:a16="http://schemas.microsoft.com/office/drawing/2014/main" id="{8EC776AB-EBBE-46B2-AD9B-E65B0ECD3913}"/>
                                  </a:ext>
                                </a:extLst>
                              </p:cNvPr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6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932047" y="2501183"/>
                                <a:ext cx="167952" cy="341851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6" name="Объект 15">
                    <a:extLst>
                      <a:ext uri="{FF2B5EF4-FFF2-40B4-BE49-F238E27FC236}">
                        <a16:creationId xmlns:a16="http://schemas.microsoft.com/office/drawing/2014/main" id="{64DC3B7A-C480-4B15-B8DC-FCB853198230}"/>
                      </a:ext>
                    </a:extLst>
                  </p:cNvPr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3574112791"/>
                      </p:ext>
                    </p:extLst>
                  </p:nvPr>
                </p:nvGraphicFramePr>
                <p:xfrm>
                  <a:off x="2122506" y="2554314"/>
                  <a:ext cx="248081" cy="297697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5380" name="Equation" r:id="rId7" imgW="126835" imgH="152202" progId="Equation.DSMT4">
                          <p:embed/>
                        </p:oleObj>
                      </mc:Choice>
                      <mc:Fallback>
                        <p:oleObj name="Equation" r:id="rId7" imgW="126835" imgH="152202" progId="Equation.DSMT4">
                          <p:embed/>
                          <p:pic>
                            <p:nvPicPr>
                              <p:cNvPr id="16" name="Объект 15">
                                <a:extLst>
                                  <a:ext uri="{FF2B5EF4-FFF2-40B4-BE49-F238E27FC236}">
                                    <a16:creationId xmlns:a16="http://schemas.microsoft.com/office/drawing/2014/main" id="{64DC3B7A-C480-4B15-B8DC-FCB853198230}"/>
                                  </a:ext>
                                </a:extLst>
                              </p:cNvPr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8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122506" y="2554314"/>
                                <a:ext cx="248081" cy="297697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7" name="Объект 16">
                    <a:extLst>
                      <a:ext uri="{FF2B5EF4-FFF2-40B4-BE49-F238E27FC236}">
                        <a16:creationId xmlns:a16="http://schemas.microsoft.com/office/drawing/2014/main" id="{2D20C4CD-6A8E-4A55-8716-08BEBD3449BD}"/>
                      </a:ext>
                    </a:extLst>
                  </p:cNvPr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640063992"/>
                      </p:ext>
                    </p:extLst>
                  </p:nvPr>
                </p:nvGraphicFramePr>
                <p:xfrm>
                  <a:off x="6350001" y="2537820"/>
                  <a:ext cx="331788" cy="328613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5381" name="Equation" r:id="rId9" imgW="164880" imgH="164880" progId="Equation.DSMT4">
                          <p:embed/>
                        </p:oleObj>
                      </mc:Choice>
                      <mc:Fallback>
                        <p:oleObj name="Equation" r:id="rId9" imgW="164880" imgH="164880" progId="Equation.DSMT4">
                          <p:embed/>
                          <p:pic>
                            <p:nvPicPr>
                              <p:cNvPr id="17" name="Объект 16">
                                <a:extLst>
                                  <a:ext uri="{FF2B5EF4-FFF2-40B4-BE49-F238E27FC236}">
                                    <a16:creationId xmlns:a16="http://schemas.microsoft.com/office/drawing/2014/main" id="{2D20C4CD-6A8E-4A55-8716-08BEBD3449BD}"/>
                                  </a:ext>
                                </a:extLst>
                              </p:cNvPr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0"/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6350001" y="2537820"/>
                                <a:ext cx="331788" cy="328613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  <p:graphicFrame>
              <p:nvGraphicFramePr>
                <p:cNvPr id="11" name="Объект 10">
                  <a:extLst>
                    <a:ext uri="{FF2B5EF4-FFF2-40B4-BE49-F238E27FC236}">
                      <a16:creationId xmlns:a16="http://schemas.microsoft.com/office/drawing/2014/main" id="{6BFE98AF-C686-4F98-8763-C19CA6CDC8BF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152085894"/>
                    </p:ext>
                  </p:extLst>
                </p:nvPr>
              </p:nvGraphicFramePr>
              <p:xfrm>
                <a:off x="5844641" y="921953"/>
                <a:ext cx="271462" cy="373063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5382" name="Equation" r:id="rId11" imgW="139680" imgH="190440" progId="Equation.DSMT4">
                        <p:embed/>
                      </p:oleObj>
                    </mc:Choice>
                    <mc:Fallback>
                      <p:oleObj name="Equation" r:id="rId11" imgW="139680" imgH="190440" progId="Equation.DSMT4">
                        <p:embed/>
                        <p:pic>
                          <p:nvPicPr>
                            <p:cNvPr id="11" name="Объект 10">
                              <a:extLst>
                                <a:ext uri="{FF2B5EF4-FFF2-40B4-BE49-F238E27FC236}">
                                  <a16:creationId xmlns:a16="http://schemas.microsoft.com/office/drawing/2014/main" id="{6BFE98AF-C686-4F98-8763-C19CA6CDC8BF}"/>
                                </a:ext>
                              </a:extLst>
                            </p:cNvPr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2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844641" y="921953"/>
                              <a:ext cx="271462" cy="373063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  <p:graphicFrame>
          <p:nvGraphicFramePr>
            <p:cNvPr id="18" name="Объект 17">
              <a:extLst>
                <a:ext uri="{FF2B5EF4-FFF2-40B4-BE49-F238E27FC236}">
                  <a16:creationId xmlns:a16="http://schemas.microsoft.com/office/drawing/2014/main" id="{09734D7C-D8DA-4712-B086-78E80A0A6E3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0785230"/>
                </p:ext>
              </p:extLst>
            </p:nvPr>
          </p:nvGraphicFramePr>
          <p:xfrm>
            <a:off x="8491353" y="1620950"/>
            <a:ext cx="306388" cy="403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83" name="Equation" r:id="rId13" imgW="152280" imgH="203040" progId="Equation.DSMT4">
                    <p:embed/>
                  </p:oleObj>
                </mc:Choice>
                <mc:Fallback>
                  <p:oleObj name="Equation" r:id="rId13" imgW="152280" imgH="203040" progId="Equation.DSMT4">
                    <p:embed/>
                    <p:pic>
                      <p:nvPicPr>
                        <p:cNvPr id="18" name="Объект 17">
                          <a:extLst>
                            <a:ext uri="{FF2B5EF4-FFF2-40B4-BE49-F238E27FC236}">
                              <a16:creationId xmlns:a16="http://schemas.microsoft.com/office/drawing/2014/main" id="{09734D7C-D8DA-4712-B086-78E80A0A6E3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91353" y="1620950"/>
                          <a:ext cx="306388" cy="4032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Объект 18">
              <a:extLst>
                <a:ext uri="{FF2B5EF4-FFF2-40B4-BE49-F238E27FC236}">
                  <a16:creationId xmlns:a16="http://schemas.microsoft.com/office/drawing/2014/main" id="{103BC37D-B75F-4068-8B9D-BFAD48CCD10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23712251"/>
                </p:ext>
              </p:extLst>
            </p:nvPr>
          </p:nvGraphicFramePr>
          <p:xfrm>
            <a:off x="9570146" y="1647591"/>
            <a:ext cx="1071562" cy="4270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84" name="Equation" r:id="rId15" imgW="533160" imgH="215640" progId="Equation.DSMT4">
                    <p:embed/>
                  </p:oleObj>
                </mc:Choice>
                <mc:Fallback>
                  <p:oleObj name="Equation" r:id="rId15" imgW="533160" imgH="215640" progId="Equation.DSMT4">
                    <p:embed/>
                    <p:pic>
                      <p:nvPicPr>
                        <p:cNvPr id="19" name="Объект 18">
                          <a:extLst>
                            <a:ext uri="{FF2B5EF4-FFF2-40B4-BE49-F238E27FC236}">
                              <a16:creationId xmlns:a16="http://schemas.microsoft.com/office/drawing/2014/main" id="{103BC37D-B75F-4068-8B9D-BFAD48CCD10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570146" y="1647591"/>
                          <a:ext cx="1071562" cy="42703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" name="Объект 20">
              <a:extLst>
                <a:ext uri="{FF2B5EF4-FFF2-40B4-BE49-F238E27FC236}">
                  <a16:creationId xmlns:a16="http://schemas.microsoft.com/office/drawing/2014/main" id="{9719C284-386C-4178-B57E-25999DFC765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2480590"/>
                </p:ext>
              </p:extLst>
            </p:nvPr>
          </p:nvGraphicFramePr>
          <p:xfrm>
            <a:off x="11026535" y="1641619"/>
            <a:ext cx="969963" cy="452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85" name="Equation" r:id="rId17" imgW="482400" imgH="228600" progId="Equation.DSMT4">
                    <p:embed/>
                  </p:oleObj>
                </mc:Choice>
                <mc:Fallback>
                  <p:oleObj name="Equation" r:id="rId17" imgW="482400" imgH="228600" progId="Equation.DSMT4">
                    <p:embed/>
                    <p:pic>
                      <p:nvPicPr>
                        <p:cNvPr id="21" name="Объект 20">
                          <a:extLst>
                            <a:ext uri="{FF2B5EF4-FFF2-40B4-BE49-F238E27FC236}">
                              <a16:creationId xmlns:a16="http://schemas.microsoft.com/office/drawing/2014/main" id="{9719C284-386C-4178-B57E-25999DFC765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26535" y="1641619"/>
                          <a:ext cx="969963" cy="45243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1546473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73AE941-91D8-44E3-8414-F4C9A964CC9A}"/>
              </a:ext>
            </a:extLst>
          </p:cNvPr>
          <p:cNvSpPr/>
          <p:nvPr/>
        </p:nvSpPr>
        <p:spPr>
          <a:xfrm>
            <a:off x="594454" y="395575"/>
            <a:ext cx="1119447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Оценку тесноты связи рассчитаем с помощью индекса корреляции:</a:t>
            </a:r>
            <a:endParaRPr lang="ru-RU" sz="2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B5097CFB-3D56-460A-B6CB-9531A15B94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156136"/>
              </p:ext>
            </p:extLst>
          </p:nvPr>
        </p:nvGraphicFramePr>
        <p:xfrm>
          <a:off x="1401763" y="1292225"/>
          <a:ext cx="9578975" cy="112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3" imgW="6134040" imgH="723600" progId="Equation.DSMT4">
                  <p:embed/>
                </p:oleObj>
              </mc:Choice>
              <mc:Fallback>
                <p:oleObj name="Equation" r:id="rId3" imgW="6134040" imgH="723600" progId="Equation.DSMT4">
                  <p:embed/>
                  <p:pic>
                    <p:nvPicPr>
                      <p:cNvPr id="4" name="Объект 3">
                        <a:extLst>
                          <a:ext uri="{FF2B5EF4-FFF2-40B4-BE49-F238E27FC236}">
                            <a16:creationId xmlns:a16="http://schemas.microsoft.com/office/drawing/2014/main" id="{6318800F-4077-4181-846E-C8D40E8B5D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1763" y="1292225"/>
                        <a:ext cx="9578975" cy="11287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822D576-33BC-49BB-BAFE-655187618AB2}"/>
              </a:ext>
            </a:extLst>
          </p:cNvPr>
          <p:cNvSpPr/>
          <p:nvPr/>
        </p:nvSpPr>
        <p:spPr>
          <a:xfrm>
            <a:off x="594454" y="2934509"/>
            <a:ext cx="111944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соответствии со шкалой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Чеддока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связь между факторами по полученной модели можно охарактеризовать как заметную.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463" algn="just" fontAlgn="base">
              <a:spcBef>
                <a:spcPct val="0"/>
              </a:spcBef>
            </a:pP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76A3599-6325-49B9-929F-24439F98CEA7}"/>
              </a:ext>
            </a:extLst>
          </p:cNvPr>
          <p:cNvSpPr/>
          <p:nvPr/>
        </p:nvSpPr>
        <p:spPr>
          <a:xfrm>
            <a:off x="594454" y="4222285"/>
            <a:ext cx="1085938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Исходя из полученных значений индекса корреляции и линейного коэффициента корреляции, можно сделать вывод о том, что данную зависимость лучше всего описать показательной моделью, так как значение показательного индекса корреляции больше (0,597015). Следовательно, в качестве теоретических значений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000" i="1" baseline="-25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000" i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будем использовать значения  , полученные в показательной модели.</a:t>
            </a:r>
          </a:p>
        </p:txBody>
      </p:sp>
    </p:spTree>
    <p:extLst>
      <p:ext uri="{BB962C8B-B14F-4D97-AF65-F5344CB8AC3E}">
        <p14:creationId xmlns:p14="http://schemas.microsoft.com/office/powerpoint/2010/main" val="9950847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5A19A42D-4983-43E5-8CA9-B7BFFD14D483}"/>
              </a:ext>
            </a:extLst>
          </p:cNvPr>
          <p:cNvGrpSpPr/>
          <p:nvPr/>
        </p:nvGrpSpPr>
        <p:grpSpPr>
          <a:xfrm>
            <a:off x="346358" y="244526"/>
            <a:ext cx="11194473" cy="432713"/>
            <a:chOff x="498761" y="766801"/>
            <a:chExt cx="11194473" cy="432713"/>
          </a:xfrm>
        </p:grpSpPr>
        <p:sp>
          <p:nvSpPr>
            <p:cNvPr id="2" name="Прямоугольник 1">
              <a:extLst>
                <a:ext uri="{FF2B5EF4-FFF2-40B4-BE49-F238E27FC236}">
                  <a16:creationId xmlns:a16="http://schemas.microsoft.com/office/drawing/2014/main" id="{C89C4129-8001-4444-997D-AAE60D674223}"/>
                </a:ext>
              </a:extLst>
            </p:cNvPr>
            <p:cNvSpPr/>
            <p:nvPr/>
          </p:nvSpPr>
          <p:spPr>
            <a:xfrm>
              <a:off x="498761" y="767714"/>
              <a:ext cx="11194473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17463" algn="just" fontAlgn="base">
                <a:spcBef>
                  <a:spcPct val="0"/>
                </a:spcBef>
              </a:pPr>
              <a:r>
                <a:rPr lang="ru-RU" sz="2200" dirty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Определим </a:t>
              </a:r>
              <a:r>
                <a:rPr lang="ru-RU" sz="2200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индексы сезонности </a:t>
              </a:r>
              <a:r>
                <a:rPr lang="ru-RU" sz="2200" dirty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по формуле:</a:t>
              </a:r>
              <a:endParaRPr lang="ru-RU" sz="2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aphicFrame>
          <p:nvGraphicFramePr>
            <p:cNvPr id="4" name="Объект 3">
              <a:extLst>
                <a:ext uri="{FF2B5EF4-FFF2-40B4-BE49-F238E27FC236}">
                  <a16:creationId xmlns:a16="http://schemas.microsoft.com/office/drawing/2014/main" id="{10502E8F-349E-4C15-8EA7-3E9BBF5D383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28206428"/>
                </p:ext>
              </p:extLst>
            </p:nvPr>
          </p:nvGraphicFramePr>
          <p:xfrm>
            <a:off x="6095997" y="768627"/>
            <a:ext cx="2671499" cy="430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22" name="Equation" r:id="rId3" imgW="1968500" imgH="317500" progId="Equation.DSMT4">
                    <p:embed/>
                  </p:oleObj>
                </mc:Choice>
                <mc:Fallback>
                  <p:oleObj name="Equation" r:id="rId3" imgW="1968500" imgH="31750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95997" y="768627"/>
                          <a:ext cx="2671499" cy="43088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6D6C4EF6-AC65-4A77-B94F-7823830E1E3D}"/>
                </a:ext>
              </a:extLst>
            </p:cNvPr>
            <p:cNvSpPr/>
            <p:nvPr/>
          </p:nvSpPr>
          <p:spPr>
            <a:xfrm>
              <a:off x="8767496" y="766801"/>
              <a:ext cx="669639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17463" algn="just" fontAlgn="base">
                <a:spcBef>
                  <a:spcPct val="0"/>
                </a:spcBef>
              </a:pPr>
              <a:r>
                <a:rPr lang="ru-RU" sz="2200" dirty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где</a:t>
              </a:r>
              <a:endParaRPr lang="ru-RU" sz="2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aphicFrame>
          <p:nvGraphicFramePr>
            <p:cNvPr id="7" name="Объект 6">
              <a:extLst>
                <a:ext uri="{FF2B5EF4-FFF2-40B4-BE49-F238E27FC236}">
                  <a16:creationId xmlns:a16="http://schemas.microsoft.com/office/drawing/2014/main" id="{E501EE5D-F060-47CE-8DF3-75FB6AC4196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87382791"/>
                </p:ext>
              </p:extLst>
            </p:nvPr>
          </p:nvGraphicFramePr>
          <p:xfrm>
            <a:off x="9325642" y="814871"/>
            <a:ext cx="1012807" cy="3347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23" name="Equation" r:id="rId5" imgW="482391" imgH="203112" progId="Equation.DSMT4">
                    <p:embed/>
                  </p:oleObj>
                </mc:Choice>
                <mc:Fallback>
                  <p:oleObj name="Equation" r:id="rId5" imgW="482391" imgH="203112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25642" y="814871"/>
                          <a:ext cx="1012807" cy="33474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E6057F4-A141-4981-90F8-B166BE973219}"/>
              </a:ext>
            </a:extLst>
          </p:cNvPr>
          <p:cNvSpPr/>
          <p:nvPr/>
        </p:nvSpPr>
        <p:spPr>
          <a:xfrm>
            <a:off x="346358" y="711558"/>
            <a:ext cx="559723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Составим расчетную таблицу:</a:t>
            </a:r>
            <a:endParaRPr lang="ru-RU" sz="2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1C5A07BA-C3F2-41D0-B6CA-930B4A5909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980387"/>
              </p:ext>
            </p:extLst>
          </p:nvPr>
        </p:nvGraphicFramePr>
        <p:xfrm>
          <a:off x="456232" y="1955443"/>
          <a:ext cx="6576695" cy="497433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959485">
                  <a:extLst>
                    <a:ext uri="{9D8B030D-6E8A-4147-A177-3AD203B41FA5}">
                      <a16:colId xmlns:a16="http://schemas.microsoft.com/office/drawing/2014/main" val="3629268626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340178904"/>
                    </a:ext>
                  </a:extLst>
                </a:gridCol>
                <a:gridCol w="1470660">
                  <a:extLst>
                    <a:ext uri="{9D8B030D-6E8A-4147-A177-3AD203B41FA5}">
                      <a16:colId xmlns:a16="http://schemas.microsoft.com/office/drawing/2014/main" val="2750363873"/>
                    </a:ext>
                  </a:extLst>
                </a:gridCol>
                <a:gridCol w="1470660">
                  <a:extLst>
                    <a:ext uri="{9D8B030D-6E8A-4147-A177-3AD203B41FA5}">
                      <a16:colId xmlns:a16="http://schemas.microsoft.com/office/drawing/2014/main" val="3561680873"/>
                    </a:ext>
                  </a:extLst>
                </a:gridCol>
                <a:gridCol w="1355090">
                  <a:extLst>
                    <a:ext uri="{9D8B030D-6E8A-4147-A177-3AD203B41FA5}">
                      <a16:colId xmlns:a16="http://schemas.microsoft.com/office/drawing/2014/main" val="3721285387"/>
                    </a:ext>
                  </a:extLst>
                </a:gridCol>
              </a:tblGrid>
              <a:tr h="2647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Квартал</a:t>
                      </a:r>
                      <a:endParaRPr lang="ru-RU" sz="2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4890073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2006</a:t>
                      </a:r>
                      <a:endParaRPr lang="ru-RU" sz="24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24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17,1</a:t>
                      </a:r>
                      <a:endParaRPr lang="ru-RU" sz="24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16,3848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1,0436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020536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RU" sz="24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16,5</a:t>
                      </a:r>
                      <a:endParaRPr lang="ru-RU" sz="24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16,5503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0,9970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074432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RU" sz="24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16,4</a:t>
                      </a:r>
                      <a:endParaRPr lang="ru-RU" sz="24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16,7175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0,9810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263956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RU" sz="24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18,0</a:t>
                      </a:r>
                      <a:endParaRPr lang="ru-RU" sz="24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16,8863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0C0C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1,0660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2734569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2007</a:t>
                      </a:r>
                      <a:endParaRPr lang="ru-RU" sz="24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24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16,0</a:t>
                      </a:r>
                      <a:endParaRPr lang="ru-RU" sz="24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17,0569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0,9380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06707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RU" sz="24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17,1</a:t>
                      </a:r>
                      <a:endParaRPr lang="ru-RU" sz="24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17,2291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0,9925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93677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RU" sz="24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16,3</a:t>
                      </a:r>
                      <a:endParaRPr lang="ru-RU" sz="24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17,4032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0,9366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78899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RU" sz="24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16,6</a:t>
                      </a:r>
                      <a:endParaRPr lang="ru-RU" sz="24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17,5789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0C0C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0,9443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7347031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2008</a:t>
                      </a:r>
                      <a:endParaRPr lang="ru-RU" sz="24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24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19,4</a:t>
                      </a:r>
                      <a:endParaRPr lang="ru-RU" sz="24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17,7565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1,0926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362279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RU" sz="24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18,0</a:t>
                      </a:r>
                      <a:endParaRPr lang="ru-RU" sz="24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17,9358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1,0036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069095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RU" sz="24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17,9</a:t>
                      </a:r>
                      <a:endParaRPr lang="ru-RU" sz="24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18,1170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0,9880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692515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RU" sz="24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18,8</a:t>
                      </a:r>
                      <a:endParaRPr lang="ru-RU" sz="24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18,3000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0C0C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1,0273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180271"/>
                  </a:ext>
                </a:extLst>
              </a:tr>
            </a:tbl>
          </a:graphicData>
        </a:graphic>
      </p:graphicFrame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584724D6-608A-4EB5-85D5-7A6F0E0F29FD}"/>
              </a:ext>
            </a:extLst>
          </p:cNvPr>
          <p:cNvGrpSpPr/>
          <p:nvPr/>
        </p:nvGrpSpPr>
        <p:grpSpPr>
          <a:xfrm>
            <a:off x="3311422" y="1949838"/>
            <a:ext cx="3320637" cy="375864"/>
            <a:chOff x="3362073" y="2362295"/>
            <a:chExt cx="3320637" cy="375864"/>
          </a:xfrm>
        </p:grpSpPr>
        <p:graphicFrame>
          <p:nvGraphicFramePr>
            <p:cNvPr id="12" name="Объект 11">
              <a:extLst>
                <a:ext uri="{FF2B5EF4-FFF2-40B4-BE49-F238E27FC236}">
                  <a16:creationId xmlns:a16="http://schemas.microsoft.com/office/drawing/2014/main" id="{B32DC22D-C8FD-4456-96EC-6EF88C2AF10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01707109"/>
                </p:ext>
              </p:extLst>
            </p:nvPr>
          </p:nvGraphicFramePr>
          <p:xfrm>
            <a:off x="3362073" y="2362295"/>
            <a:ext cx="262040" cy="3493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24" name="Equation" r:id="rId7" imgW="152268" imgH="203024" progId="Equation.DSMT4">
                    <p:embed/>
                  </p:oleObj>
                </mc:Choice>
                <mc:Fallback>
                  <p:oleObj name="Equation" r:id="rId7" imgW="152268" imgH="203024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2073" y="2362295"/>
                          <a:ext cx="262040" cy="34938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Объект 12">
              <a:extLst>
                <a:ext uri="{FF2B5EF4-FFF2-40B4-BE49-F238E27FC236}">
                  <a16:creationId xmlns:a16="http://schemas.microsoft.com/office/drawing/2014/main" id="{F196ABE2-1A9A-4CDE-8147-6773DD354B6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47603349"/>
                </p:ext>
              </p:extLst>
            </p:nvPr>
          </p:nvGraphicFramePr>
          <p:xfrm>
            <a:off x="4781527" y="2382184"/>
            <a:ext cx="466519" cy="3493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25" name="Equation" r:id="rId9" imgW="190335" imgH="215713" progId="Equation.DSMT4">
                    <p:embed/>
                  </p:oleObj>
                </mc:Choice>
                <mc:Fallback>
                  <p:oleObj name="Equation" r:id="rId9" imgW="190335" imgH="215713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81527" y="2382184"/>
                          <a:ext cx="466519" cy="34938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Объект 13">
              <a:extLst>
                <a:ext uri="{FF2B5EF4-FFF2-40B4-BE49-F238E27FC236}">
                  <a16:creationId xmlns:a16="http://schemas.microsoft.com/office/drawing/2014/main" id="{9CB51A95-6640-4B18-BB98-E377F1AB090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48005362"/>
                </p:ext>
              </p:extLst>
            </p:nvPr>
          </p:nvGraphicFramePr>
          <p:xfrm>
            <a:off x="6045594" y="2388773"/>
            <a:ext cx="637116" cy="3493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26" name="Equation" r:id="rId11" imgW="393359" imgH="215713" progId="Equation.DSMT4">
                    <p:embed/>
                  </p:oleObj>
                </mc:Choice>
                <mc:Fallback>
                  <p:oleObj name="Equation" r:id="rId11" imgW="393359" imgH="215713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45594" y="2388773"/>
                          <a:ext cx="637116" cy="34938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6" name="Объект 15">
            <a:extLst>
              <a:ext uri="{FF2B5EF4-FFF2-40B4-BE49-F238E27FC236}">
                <a16:creationId xmlns:a16="http://schemas.microsoft.com/office/drawing/2014/main" id="{195E1396-C6E9-4F45-A824-9929B93625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1444730"/>
              </p:ext>
            </p:extLst>
          </p:nvPr>
        </p:nvGraphicFramePr>
        <p:xfrm>
          <a:off x="7296150" y="1142445"/>
          <a:ext cx="4895850" cy="5559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13" imgW="2933640" imgH="3403440" progId="Equation.DSMT4">
                  <p:embed/>
                </p:oleObj>
              </mc:Choice>
              <mc:Fallback>
                <p:oleObj name="Equation" r:id="rId13" imgW="2933640" imgH="34034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6150" y="1142445"/>
                        <a:ext cx="4895850" cy="55592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3679942C-5E0C-4C44-96BF-A4BB9E73183F}"/>
              </a:ext>
            </a:extLst>
          </p:cNvPr>
          <p:cNvSpPr/>
          <p:nvPr/>
        </p:nvSpPr>
        <p:spPr>
          <a:xfrm>
            <a:off x="346358" y="1464715"/>
            <a:ext cx="69497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7.8.5а – Расчетная таблица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4854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F394E6D-5818-4E9C-992E-914E1C9949F8}"/>
              </a:ext>
            </a:extLst>
          </p:cNvPr>
          <p:cNvSpPr/>
          <p:nvPr/>
        </p:nvSpPr>
        <p:spPr>
          <a:xfrm>
            <a:off x="517811" y="137138"/>
            <a:ext cx="1119447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Определим </a:t>
            </a:r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прогнозное значение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показателей поголовья свиней в крестьянских фермерских хозяйствах по каждому кварталу на 2009 год.</a:t>
            </a:r>
            <a:endParaRPr lang="ru-RU" sz="2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472663A-B347-4170-A203-4E4090A80B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39419"/>
              </p:ext>
            </p:extLst>
          </p:nvPr>
        </p:nvGraphicFramePr>
        <p:xfrm>
          <a:off x="6115048" y="1657434"/>
          <a:ext cx="4605337" cy="110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Equation" r:id="rId3" imgW="3187440" imgH="761760" progId="Equation.DSMT4">
                  <p:embed/>
                </p:oleObj>
              </mc:Choice>
              <mc:Fallback>
                <p:oleObj name="Equation" r:id="rId3" imgW="3187440" imgH="7617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048" y="1657434"/>
                        <a:ext cx="4605337" cy="11001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0BA96C4A-9D82-46AD-AFA3-C10745892D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878342"/>
              </p:ext>
            </p:extLst>
          </p:nvPr>
        </p:nvGraphicFramePr>
        <p:xfrm>
          <a:off x="680484" y="1315912"/>
          <a:ext cx="4605335" cy="551373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658823">
                  <a:extLst>
                    <a:ext uri="{9D8B030D-6E8A-4147-A177-3AD203B41FA5}">
                      <a16:colId xmlns:a16="http://schemas.microsoft.com/office/drawing/2014/main" val="790456587"/>
                    </a:ext>
                  </a:extLst>
                </a:gridCol>
                <a:gridCol w="1073378">
                  <a:extLst>
                    <a:ext uri="{9D8B030D-6E8A-4147-A177-3AD203B41FA5}">
                      <a16:colId xmlns:a16="http://schemas.microsoft.com/office/drawing/2014/main" val="1928332076"/>
                    </a:ext>
                  </a:extLst>
                </a:gridCol>
                <a:gridCol w="848296">
                  <a:extLst>
                    <a:ext uri="{9D8B030D-6E8A-4147-A177-3AD203B41FA5}">
                      <a16:colId xmlns:a16="http://schemas.microsoft.com/office/drawing/2014/main" val="1648227570"/>
                    </a:ext>
                  </a:extLst>
                </a:gridCol>
                <a:gridCol w="1012419">
                  <a:extLst>
                    <a:ext uri="{9D8B030D-6E8A-4147-A177-3AD203B41FA5}">
                      <a16:colId xmlns:a16="http://schemas.microsoft.com/office/drawing/2014/main" val="2179384993"/>
                    </a:ext>
                  </a:extLst>
                </a:gridCol>
                <a:gridCol w="1012419">
                  <a:extLst>
                    <a:ext uri="{9D8B030D-6E8A-4147-A177-3AD203B41FA5}">
                      <a16:colId xmlns:a16="http://schemas.microsoft.com/office/drawing/2014/main" val="700861977"/>
                    </a:ext>
                  </a:extLst>
                </a:gridCol>
              </a:tblGrid>
              <a:tr h="3930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Квартал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3006151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2006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17,1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16,3848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15372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16,5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16,5503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828852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16,4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16,7175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37974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18,0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16,8863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2655446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2007</a:t>
                      </a: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16,0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17,0569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397949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17,1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17,2291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19187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16,3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17,4032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697943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16,6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17,5789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8716272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2008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19,4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17,7565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538212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18,0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17,9358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843795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17,9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18,1170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624727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18,8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18,3000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9116922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2009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?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18,4849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76521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?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18,6716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46704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?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18,8602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88625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?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19,0607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6573681"/>
                  </a:ext>
                </a:extLst>
              </a:tr>
            </a:tbl>
          </a:graphicData>
        </a:graphic>
      </p:graphicFrame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C1A247A8-8923-4DDB-B30B-C95A192BB3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0482664"/>
              </p:ext>
            </p:extLst>
          </p:nvPr>
        </p:nvGraphicFramePr>
        <p:xfrm>
          <a:off x="3698039" y="1326634"/>
          <a:ext cx="262040" cy="349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Equation" r:id="rId5" imgW="152268" imgH="203024" progId="Equation.DSMT4">
                  <p:embed/>
                </p:oleObj>
              </mc:Choice>
              <mc:Fallback>
                <p:oleObj name="Equation" r:id="rId5" imgW="152268" imgH="203024" progId="Equation.DSMT4">
                  <p:embed/>
                  <p:pic>
                    <p:nvPicPr>
                      <p:cNvPr id="12" name="Объект 11">
                        <a:extLst>
                          <a:ext uri="{FF2B5EF4-FFF2-40B4-BE49-F238E27FC236}">
                            <a16:creationId xmlns:a16="http://schemas.microsoft.com/office/drawing/2014/main" id="{B32DC22D-C8FD-4456-96EC-6EF88C2AF1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039" y="1326634"/>
                        <a:ext cx="262040" cy="3493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ADFA6F01-B762-409A-A921-F050109586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3972187"/>
              </p:ext>
            </p:extLst>
          </p:nvPr>
        </p:nvGraphicFramePr>
        <p:xfrm>
          <a:off x="7683435" y="906579"/>
          <a:ext cx="2022530" cy="7694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0" name="Equation" r:id="rId7" imgW="1168200" imgH="444240" progId="Equation.DSMT4">
                  <p:embed/>
                </p:oleObj>
              </mc:Choice>
              <mc:Fallback>
                <p:oleObj name="Equation" r:id="rId7" imgW="116820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683435" y="906579"/>
                        <a:ext cx="2022530" cy="7694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E086D97D-B460-4555-BA8B-55B7C959EE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036894"/>
              </p:ext>
            </p:extLst>
          </p:nvPr>
        </p:nvGraphicFramePr>
        <p:xfrm>
          <a:off x="6095999" y="2968479"/>
          <a:ext cx="4643437" cy="1100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1" name="Equation" r:id="rId9" imgW="3213000" imgH="761760" progId="Equation.DSMT4">
                  <p:embed/>
                </p:oleObj>
              </mc:Choice>
              <mc:Fallback>
                <p:oleObj name="Equation" r:id="rId9" imgW="3213000" imgH="761760" progId="Equation.DSMT4">
                  <p:embed/>
                  <p:pic>
                    <p:nvPicPr>
                      <p:cNvPr id="4" name="Объект 3">
                        <a:extLst>
                          <a:ext uri="{FF2B5EF4-FFF2-40B4-BE49-F238E27FC236}">
                            <a16:creationId xmlns:a16="http://schemas.microsoft.com/office/drawing/2014/main" id="{9472663A-B347-4170-A203-4E4090A80B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5999" y="2968479"/>
                        <a:ext cx="4643437" cy="11001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EC3498D1-E454-4CCA-8386-B25000A1E0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1332479"/>
              </p:ext>
            </p:extLst>
          </p:nvPr>
        </p:nvGraphicFramePr>
        <p:xfrm>
          <a:off x="6095998" y="4279523"/>
          <a:ext cx="4752975" cy="110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2" name="Equation" r:id="rId11" imgW="3288960" imgH="761760" progId="Equation.DSMT4">
                  <p:embed/>
                </p:oleObj>
              </mc:Choice>
              <mc:Fallback>
                <p:oleObj name="Equation" r:id="rId11" imgW="3288960" imgH="761760" progId="Equation.DSMT4">
                  <p:embed/>
                  <p:pic>
                    <p:nvPicPr>
                      <p:cNvPr id="9" name="Объект 8">
                        <a:extLst>
                          <a:ext uri="{FF2B5EF4-FFF2-40B4-BE49-F238E27FC236}">
                            <a16:creationId xmlns:a16="http://schemas.microsoft.com/office/drawing/2014/main" id="{E086D97D-B460-4555-BA8B-55B7C959EE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5998" y="4279523"/>
                        <a:ext cx="4752975" cy="11001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D7925447-6A43-4E89-A08A-167EB75D0B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333658"/>
              </p:ext>
            </p:extLst>
          </p:nvPr>
        </p:nvGraphicFramePr>
        <p:xfrm>
          <a:off x="6097588" y="5591175"/>
          <a:ext cx="4789487" cy="110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3" name="Equation" r:id="rId13" imgW="3314520" imgH="761760" progId="Equation.DSMT4">
                  <p:embed/>
                </p:oleObj>
              </mc:Choice>
              <mc:Fallback>
                <p:oleObj name="Equation" r:id="rId13" imgW="3314520" imgH="761760" progId="Equation.DSMT4">
                  <p:embed/>
                  <p:pic>
                    <p:nvPicPr>
                      <p:cNvPr id="10" name="Объект 9">
                        <a:extLst>
                          <a:ext uri="{FF2B5EF4-FFF2-40B4-BE49-F238E27FC236}">
                            <a16:creationId xmlns:a16="http://schemas.microsoft.com/office/drawing/2014/main" id="{EC3498D1-E454-4CCA-8386-B25000A1E0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7588" y="5591175"/>
                        <a:ext cx="4789487" cy="11001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EF4F0175-6597-43EA-A03D-10725326B6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3561549"/>
              </p:ext>
            </p:extLst>
          </p:nvPr>
        </p:nvGraphicFramePr>
        <p:xfrm>
          <a:off x="4620043" y="1308048"/>
          <a:ext cx="466519" cy="349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4" name="Equation" r:id="rId15" imgW="190335" imgH="215713" progId="Equation.DSMT4">
                  <p:embed/>
                </p:oleObj>
              </mc:Choice>
              <mc:Fallback>
                <p:oleObj name="Equation" r:id="rId15" imgW="190335" imgH="215713" progId="Equation.DSMT4">
                  <p:embed/>
                  <p:pic>
                    <p:nvPicPr>
                      <p:cNvPr id="13" name="Объект 12">
                        <a:extLst>
                          <a:ext uri="{FF2B5EF4-FFF2-40B4-BE49-F238E27FC236}">
                            <a16:creationId xmlns:a16="http://schemas.microsoft.com/office/drawing/2014/main" id="{F196ABE2-1A9A-4CDE-8147-6773DD354B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0043" y="1308048"/>
                        <a:ext cx="466519" cy="3493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2FC4AC09-0A67-40BC-9272-F3B0450EB536}"/>
              </a:ext>
            </a:extLst>
          </p:cNvPr>
          <p:cNvSpPr/>
          <p:nvPr/>
        </p:nvSpPr>
        <p:spPr>
          <a:xfrm>
            <a:off x="625727" y="891189"/>
            <a:ext cx="69497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7.8.5б – Расчетная таблица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614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15C5FAB-6541-4349-9023-3E451C065956}"/>
              </a:ext>
            </a:extLst>
          </p:cNvPr>
          <p:cNvSpPr/>
          <p:nvPr/>
        </p:nvSpPr>
        <p:spPr>
          <a:xfrm>
            <a:off x="4773168" y="235110"/>
            <a:ext cx="26719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Исходные данные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46A0D1C-8FC9-4AB6-85D3-5EBF2E7D15B1}"/>
              </a:ext>
            </a:extLst>
          </p:cNvPr>
          <p:cNvSpPr/>
          <p:nvPr/>
        </p:nvSpPr>
        <p:spPr>
          <a:xfrm>
            <a:off x="139700" y="606248"/>
            <a:ext cx="1193888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данным за 3 года о поголовье свиней в хозяйствах фермеров, представленным в разрезе кварталов (табл. 7.8), оценить внутригодовые сезонные колебания с помощью индексов сезонности и сделать прогноз исследуемого показателя на следующий год. В ходе решения задачи необходимо: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4848F0F7-3783-4F64-A49B-D97761BF97FE}"/>
              </a:ext>
            </a:extLst>
          </p:cNvPr>
          <p:cNvSpPr/>
          <p:nvPr/>
        </p:nvSpPr>
        <p:spPr>
          <a:xfrm>
            <a:off x="4021157" y="1527415"/>
            <a:ext cx="8170843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1) установить (классифицировать) временной ряд на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</a:rPr>
              <a:t>наличие тенденции</a:t>
            </a: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2) в случае, если ряд является:</a:t>
            </a: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а) стационарным, то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</a:rPr>
              <a:t>индекс сезонности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определить как отношение средних уровней ряда  в соответствующем периоде к общей средней;</a:t>
            </a: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б) нестационарным, то использовать альтернативный способ расчета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</a:rPr>
              <a:t>индексов сезонности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. При этом необходимые теоретические значения уровней определить на основании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</a:rPr>
              <a:t>аналитического выравнивания.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Сравнить теоретические значения, получаемые по линейному уравнению тренда  </a:t>
            </a: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по степенному</a:t>
            </a: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по показательному</a:t>
            </a:r>
          </a:p>
        </p:txBody>
      </p:sp>
      <p:graphicFrame>
        <p:nvGraphicFramePr>
          <p:cNvPr id="23" name="Объект 22">
            <a:extLst>
              <a:ext uri="{FF2B5EF4-FFF2-40B4-BE49-F238E27FC236}">
                <a16:creationId xmlns:a16="http://schemas.microsoft.com/office/drawing/2014/main" id="{6E46EF34-5E1C-4E2C-A8EA-AD3D4F5B79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6001852"/>
              </p:ext>
            </p:extLst>
          </p:nvPr>
        </p:nvGraphicFramePr>
        <p:xfrm>
          <a:off x="4925693" y="3991862"/>
          <a:ext cx="1446028" cy="361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1117600" imgH="279400" progId="Equation.DSMT4">
                  <p:embed/>
                </p:oleObj>
              </mc:Choice>
              <mc:Fallback>
                <p:oleObj name="Equation" r:id="rId3" imgW="1117600" imgH="2794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5693" y="3991862"/>
                        <a:ext cx="1446028" cy="3615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>
            <a:extLst>
              <a:ext uri="{FF2B5EF4-FFF2-40B4-BE49-F238E27FC236}">
                <a16:creationId xmlns:a16="http://schemas.microsoft.com/office/drawing/2014/main" id="{8B972802-A064-4127-B139-3770860AF2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073068"/>
              </p:ext>
            </p:extLst>
          </p:nvPr>
        </p:nvGraphicFramePr>
        <p:xfrm>
          <a:off x="5865813" y="4272474"/>
          <a:ext cx="1184275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876240" imgH="304560" progId="Equation.DSMT4">
                  <p:embed/>
                </p:oleObj>
              </mc:Choice>
              <mc:Fallback>
                <p:oleObj name="Equation" r:id="rId5" imgW="876240" imgH="30456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5813" y="4272474"/>
                        <a:ext cx="1184275" cy="411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7AF775A6-FBAA-4356-A6E8-88105BFA9B74}"/>
              </a:ext>
            </a:extLst>
          </p:cNvPr>
          <p:cNvSpPr/>
          <p:nvPr/>
        </p:nvSpPr>
        <p:spPr>
          <a:xfrm>
            <a:off x="4021157" y="4963980"/>
            <a:ext cx="7935640" cy="1687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Выбрать наилучший с точки зрения статистической корректности ряд, характеризующий основную тенденцию;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3) осуществить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</a:rPr>
              <a:t>прогнозирование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объема оказываемых платных услуг на следующий год с учетом сезонных колебаний по мультипликативной модели.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0E205A75-CD2A-4C0B-BE03-6FD5DA705A30}"/>
              </a:ext>
            </a:extLst>
          </p:cNvPr>
          <p:cNvSpPr/>
          <p:nvPr/>
        </p:nvSpPr>
        <p:spPr>
          <a:xfrm>
            <a:off x="414750" y="1782674"/>
            <a:ext cx="3365023" cy="851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7.8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.1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Поголовье свиней в крестьянских (фермерских) хозяйствах, тыс. гол.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2C78AE98-D732-4682-A568-D8384318E1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136862"/>
              </p:ext>
            </p:extLst>
          </p:nvPr>
        </p:nvGraphicFramePr>
        <p:xfrm>
          <a:off x="235203" y="2757540"/>
          <a:ext cx="3544570" cy="41605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031691">
                  <a:extLst>
                    <a:ext uri="{9D8B030D-6E8A-4147-A177-3AD203B41FA5}">
                      <a16:colId xmlns:a16="http://schemas.microsoft.com/office/drawing/2014/main" val="3884406654"/>
                    </a:ext>
                  </a:extLst>
                </a:gridCol>
                <a:gridCol w="1134738">
                  <a:extLst>
                    <a:ext uri="{9D8B030D-6E8A-4147-A177-3AD203B41FA5}">
                      <a16:colId xmlns:a16="http://schemas.microsoft.com/office/drawing/2014/main" val="1205660539"/>
                    </a:ext>
                  </a:extLst>
                </a:gridCol>
                <a:gridCol w="1378141">
                  <a:extLst>
                    <a:ext uri="{9D8B030D-6E8A-4147-A177-3AD203B41FA5}">
                      <a16:colId xmlns:a16="http://schemas.microsoft.com/office/drawing/2014/main" val="1436023576"/>
                    </a:ext>
                  </a:extLst>
                </a:gridCol>
              </a:tblGrid>
              <a:tr h="252095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Год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Квартал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Поголовье </a:t>
                      </a: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29134307"/>
                  </a:ext>
                </a:extLst>
              </a:tr>
              <a:tr h="252095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2006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17,1</a:t>
                      </a: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74372022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16,5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05397298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16,4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70177744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18,0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7372086"/>
                  </a:ext>
                </a:extLst>
              </a:tr>
              <a:tr h="252095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2007</a:t>
                      </a: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16,0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42424813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17,1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66353666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16,3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9693211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16,6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3574"/>
                  </a:ext>
                </a:extLst>
              </a:tr>
              <a:tr h="252095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2008</a:t>
                      </a: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19,4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51342689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18,0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41629383"/>
                  </a:ext>
                </a:extLst>
              </a:tr>
              <a:tr h="2159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17,9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47770248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18,8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63427947"/>
                  </a:ext>
                </a:extLst>
              </a:tr>
            </a:tbl>
          </a:graphicData>
        </a:graphic>
      </p:graphicFrame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E66A5DD3-BEB1-4EBA-AE9B-3E44455358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039908"/>
              </p:ext>
            </p:extLst>
          </p:nvPr>
        </p:nvGraphicFramePr>
        <p:xfrm>
          <a:off x="6242050" y="4578861"/>
          <a:ext cx="120015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7" imgW="888840" imgH="304560" progId="Equation.DSMT4">
                  <p:embed/>
                </p:oleObj>
              </mc:Choice>
              <mc:Fallback>
                <p:oleObj name="Equation" r:id="rId7" imgW="888840" imgH="304560" progId="Equation.DSMT4">
                  <p:embed/>
                  <p:pic>
                    <p:nvPicPr>
                      <p:cNvPr id="25" name="Объект 24">
                        <a:extLst>
                          <a:ext uri="{FF2B5EF4-FFF2-40B4-BE49-F238E27FC236}">
                            <a16:creationId xmlns:a16="http://schemas.microsoft.com/office/drawing/2014/main" id="{8B972802-A064-4127-B139-3770860AF2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2050" y="4578861"/>
                        <a:ext cx="1200150" cy="4111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55025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6B675B81-AD44-4DD1-98EB-E3E31A0746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8426609"/>
              </p:ext>
            </p:extLst>
          </p:nvPr>
        </p:nvGraphicFramePr>
        <p:xfrm>
          <a:off x="6267450" y="1530350"/>
          <a:ext cx="5294313" cy="379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Equation" r:id="rId3" imgW="3124080" imgH="2209680" progId="Equation.DSMT4">
                  <p:embed/>
                </p:oleObj>
              </mc:Choice>
              <mc:Fallback>
                <p:oleObj name="Equation" r:id="rId3" imgW="3124080" imgH="2209680" progId="Equation.DSMT4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6B675B81-AD44-4DD1-98EB-E3E31A0746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7450" y="1530350"/>
                        <a:ext cx="5294313" cy="3797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C4C2A5DE-FC38-45AE-900F-1F497F405D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41040"/>
              </p:ext>
            </p:extLst>
          </p:nvPr>
        </p:nvGraphicFramePr>
        <p:xfrm>
          <a:off x="680484" y="1315912"/>
          <a:ext cx="4605335" cy="551373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658823">
                  <a:extLst>
                    <a:ext uri="{9D8B030D-6E8A-4147-A177-3AD203B41FA5}">
                      <a16:colId xmlns:a16="http://schemas.microsoft.com/office/drawing/2014/main" val="790456587"/>
                    </a:ext>
                  </a:extLst>
                </a:gridCol>
                <a:gridCol w="1073378">
                  <a:extLst>
                    <a:ext uri="{9D8B030D-6E8A-4147-A177-3AD203B41FA5}">
                      <a16:colId xmlns:a16="http://schemas.microsoft.com/office/drawing/2014/main" val="1928332076"/>
                    </a:ext>
                  </a:extLst>
                </a:gridCol>
                <a:gridCol w="848296">
                  <a:extLst>
                    <a:ext uri="{9D8B030D-6E8A-4147-A177-3AD203B41FA5}">
                      <a16:colId xmlns:a16="http://schemas.microsoft.com/office/drawing/2014/main" val="1648227570"/>
                    </a:ext>
                  </a:extLst>
                </a:gridCol>
                <a:gridCol w="1012419">
                  <a:extLst>
                    <a:ext uri="{9D8B030D-6E8A-4147-A177-3AD203B41FA5}">
                      <a16:colId xmlns:a16="http://schemas.microsoft.com/office/drawing/2014/main" val="2179384993"/>
                    </a:ext>
                  </a:extLst>
                </a:gridCol>
                <a:gridCol w="1012419">
                  <a:extLst>
                    <a:ext uri="{9D8B030D-6E8A-4147-A177-3AD203B41FA5}">
                      <a16:colId xmlns:a16="http://schemas.microsoft.com/office/drawing/2014/main" val="700861977"/>
                    </a:ext>
                  </a:extLst>
                </a:gridCol>
              </a:tblGrid>
              <a:tr h="3930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Квартал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3006151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2006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17,1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16,3848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15372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16,5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16,5503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828852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16,4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16,7175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37974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18,0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16,8863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2655446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2007</a:t>
                      </a: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16,0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17,0569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397949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17,1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17,2291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19187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16,3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17,4032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697943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16,6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17,5789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8716272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2008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19,4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17,7565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538212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18,0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17,9358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843795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17,9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18,1170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624727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18,8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18,3000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9116922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2009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18,9415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18,4849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76521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20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18,6287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18,6716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46704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18,2661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18,8602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88625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20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19,2990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19,0607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6573681"/>
                  </a:ext>
                </a:extLst>
              </a:tr>
            </a:tbl>
          </a:graphicData>
        </a:graphic>
      </p:graphicFrame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5BBAC74D-846D-4421-808D-00F1504948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852613"/>
              </p:ext>
            </p:extLst>
          </p:nvPr>
        </p:nvGraphicFramePr>
        <p:xfrm>
          <a:off x="3698039" y="1326634"/>
          <a:ext cx="262040" cy="349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Equation" r:id="rId5" imgW="152268" imgH="203024" progId="Equation.DSMT4">
                  <p:embed/>
                </p:oleObj>
              </mc:Choice>
              <mc:Fallback>
                <p:oleObj name="Equation" r:id="rId5" imgW="152268" imgH="203024" progId="Equation.DSMT4">
                  <p:embed/>
                  <p:pic>
                    <p:nvPicPr>
                      <p:cNvPr id="7" name="Объект 6">
                        <a:extLst>
                          <a:ext uri="{FF2B5EF4-FFF2-40B4-BE49-F238E27FC236}">
                            <a16:creationId xmlns:a16="http://schemas.microsoft.com/office/drawing/2014/main" id="{C1A247A8-8923-4DDB-B30B-C95A192BB3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039" y="1326634"/>
                        <a:ext cx="262040" cy="3493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B317D850-5470-4436-A305-7434CEB35D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8303266"/>
              </p:ext>
            </p:extLst>
          </p:nvPr>
        </p:nvGraphicFramePr>
        <p:xfrm>
          <a:off x="4620043" y="1308048"/>
          <a:ext cx="466519" cy="349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Equation" r:id="rId7" imgW="190335" imgH="215713" progId="Equation.DSMT4">
                  <p:embed/>
                </p:oleObj>
              </mc:Choice>
              <mc:Fallback>
                <p:oleObj name="Equation" r:id="rId7" imgW="190335" imgH="215713" progId="Equation.DSMT4">
                  <p:embed/>
                  <p:pic>
                    <p:nvPicPr>
                      <p:cNvPr id="12" name="Объект 11">
                        <a:extLst>
                          <a:ext uri="{FF2B5EF4-FFF2-40B4-BE49-F238E27FC236}">
                            <a16:creationId xmlns:a16="http://schemas.microsoft.com/office/drawing/2014/main" id="{EF4F0175-6597-43EA-A03D-10725326B6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0043" y="1308048"/>
                        <a:ext cx="466519" cy="3493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37E6354-E432-472E-8AD6-ECF2904A71FF}"/>
              </a:ext>
            </a:extLst>
          </p:cNvPr>
          <p:cNvSpPr/>
          <p:nvPr/>
        </p:nvSpPr>
        <p:spPr>
          <a:xfrm>
            <a:off x="643467" y="721108"/>
            <a:ext cx="69497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7.8.5в – Расчетная таблица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3351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43890" y="1041572"/>
            <a:ext cx="9504218" cy="1790700"/>
          </a:xfrm>
        </p:spPr>
        <p:txBody>
          <a:bodyPr>
            <a:noAutofit/>
          </a:bodyPr>
          <a:lstStyle/>
          <a:p>
            <a:r>
              <a:rPr lang="ru-RU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МЕТОДОЛОГИЯ ПОСТРОЕНИЯ МОДЕЛЕЙ ВРЕМЕННЫХ РЯДОВ</a:t>
            </a:r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17104" y="3167390"/>
            <a:ext cx="2957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ru-RU" sz="2800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Разбор задачи </a:t>
            </a:r>
            <a:r>
              <a:rPr lang="en-US" sz="2800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56F5B2-2E76-475B-BB8F-8A13D0486575}"/>
              </a:ext>
            </a:extLst>
          </p:cNvPr>
          <p:cNvSpPr txBox="1"/>
          <p:nvPr/>
        </p:nvSpPr>
        <p:spPr>
          <a:xfrm>
            <a:off x="5289211" y="4234191"/>
            <a:ext cx="1613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ru-RU" sz="2800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</a:p>
        </p:txBody>
      </p:sp>
    </p:spTree>
    <p:extLst>
      <p:ext uri="{BB962C8B-B14F-4D97-AF65-F5344CB8AC3E}">
        <p14:creationId xmlns:p14="http://schemas.microsoft.com/office/powerpoint/2010/main" val="958429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15C5FAB-6541-4349-9023-3E451C065956}"/>
              </a:ext>
            </a:extLst>
          </p:cNvPr>
          <p:cNvSpPr/>
          <p:nvPr/>
        </p:nvSpPr>
        <p:spPr>
          <a:xfrm>
            <a:off x="5397441" y="171311"/>
            <a:ext cx="13924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Решение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46A0D1C-8FC9-4AB6-85D3-5EBF2E7D15B1}"/>
              </a:ext>
            </a:extLst>
          </p:cNvPr>
          <p:cNvSpPr/>
          <p:nvPr/>
        </p:nvSpPr>
        <p:spPr>
          <a:xfrm>
            <a:off x="218149" y="618635"/>
            <a:ext cx="117647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первоначальном этапе определим коэффициент рангов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Спирмена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для чего составим следующую расчетную таблицу:</a:t>
            </a:r>
            <a:endParaRPr lang="ru-RU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9E7902B1-B352-4CFF-A3AC-765ED46544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239034"/>
              </p:ext>
            </p:extLst>
          </p:nvPr>
        </p:nvGraphicFramePr>
        <p:xfrm>
          <a:off x="218149" y="2222863"/>
          <a:ext cx="6172835" cy="450343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998855">
                  <a:extLst>
                    <a:ext uri="{9D8B030D-6E8A-4147-A177-3AD203B41FA5}">
                      <a16:colId xmlns:a16="http://schemas.microsoft.com/office/drawing/2014/main" val="3998016564"/>
                    </a:ext>
                  </a:extLst>
                </a:gridCol>
                <a:gridCol w="998855">
                  <a:extLst>
                    <a:ext uri="{9D8B030D-6E8A-4147-A177-3AD203B41FA5}">
                      <a16:colId xmlns:a16="http://schemas.microsoft.com/office/drawing/2014/main" val="4019688572"/>
                    </a:ext>
                  </a:extLst>
                </a:gridCol>
                <a:gridCol w="993775">
                  <a:extLst>
                    <a:ext uri="{9D8B030D-6E8A-4147-A177-3AD203B41FA5}">
                      <a16:colId xmlns:a16="http://schemas.microsoft.com/office/drawing/2014/main" val="2784173772"/>
                    </a:ext>
                  </a:extLst>
                </a:gridCol>
                <a:gridCol w="980440">
                  <a:extLst>
                    <a:ext uri="{9D8B030D-6E8A-4147-A177-3AD203B41FA5}">
                      <a16:colId xmlns:a16="http://schemas.microsoft.com/office/drawing/2014/main" val="31008798"/>
                    </a:ext>
                  </a:extLst>
                </a:gridCol>
                <a:gridCol w="1100455">
                  <a:extLst>
                    <a:ext uri="{9D8B030D-6E8A-4147-A177-3AD203B41FA5}">
                      <a16:colId xmlns:a16="http://schemas.microsoft.com/office/drawing/2014/main" val="3980076767"/>
                    </a:ext>
                  </a:extLst>
                </a:gridCol>
                <a:gridCol w="1100455">
                  <a:extLst>
                    <a:ext uri="{9D8B030D-6E8A-4147-A177-3AD203B41FA5}">
                      <a16:colId xmlns:a16="http://schemas.microsoft.com/office/drawing/2014/main" val="1395535494"/>
                    </a:ext>
                  </a:extLst>
                </a:gridCol>
              </a:tblGrid>
              <a:tr h="350328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Квартал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</a:t>
                      </a:r>
                      <a:b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услуг, млн руб.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6458292"/>
                  </a:ext>
                </a:extLst>
              </a:tr>
              <a:tr h="252095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2006</a:t>
                      </a:r>
                      <a:endParaRPr lang="ru-RU" sz="18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18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17,1</a:t>
                      </a:r>
                      <a:endParaRPr lang="ru-RU" sz="18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203864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1339780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RU" sz="18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16,5</a:t>
                      </a:r>
                      <a:endParaRPr lang="ru-RU" sz="18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203864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5385178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RU" sz="18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16,4</a:t>
                      </a:r>
                      <a:endParaRPr lang="ru-RU" sz="18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203864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1127820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RU" sz="18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18,0</a:t>
                      </a:r>
                      <a:endParaRPr lang="ru-RU" sz="18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203864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0246787"/>
                  </a:ext>
                </a:extLst>
              </a:tr>
              <a:tr h="252095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2007</a:t>
                      </a:r>
                      <a:endParaRPr lang="ru-RU" sz="18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18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16,0</a:t>
                      </a:r>
                      <a:endParaRPr lang="ru-RU" sz="18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203864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0360713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RU" sz="18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17,1</a:t>
                      </a:r>
                      <a:endParaRPr lang="ru-RU" sz="18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203864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5233868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RU" sz="18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16,3</a:t>
                      </a:r>
                      <a:endParaRPr lang="ru-RU" sz="18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203864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2356615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RU" sz="18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16,6</a:t>
                      </a:r>
                      <a:endParaRPr lang="ru-RU" sz="18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203864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1461228"/>
                  </a:ext>
                </a:extLst>
              </a:tr>
              <a:tr h="252095"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2008</a:t>
                      </a:r>
                      <a:endParaRPr lang="ru-RU" sz="18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18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19,4</a:t>
                      </a:r>
                      <a:endParaRPr lang="ru-RU" sz="18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203864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6197872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RU" sz="18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18,0</a:t>
                      </a:r>
                      <a:endParaRPr lang="ru-RU" sz="18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203864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2964865"/>
                  </a:ext>
                </a:extLst>
              </a:tr>
              <a:tr h="2152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RU" sz="18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17,9</a:t>
                      </a:r>
                      <a:endParaRPr lang="ru-RU" sz="18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203864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8193920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RU" sz="1800" kern="12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+mn-cs"/>
                        </a:rPr>
                        <a:t>18,8</a:t>
                      </a:r>
                      <a:endParaRPr lang="ru-RU" sz="18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6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203864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0957400"/>
                  </a:ext>
                </a:extLst>
              </a:tr>
              <a:tr h="278907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208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203864"/>
                          </a:solidFill>
                          <a:effectLst/>
                          <a:latin typeface="Times New Roman" panose="02020603050405020304" pitchFamily="18" charset="0"/>
                        </a:rPr>
                        <a:t>124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448339"/>
                  </a:ext>
                </a:extLst>
              </a:tr>
            </a:tbl>
          </a:graphicData>
        </a:graphic>
      </p:graphicFrame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5C3DB492-2DC4-4B60-809A-2FD7C5E450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5673996"/>
              </p:ext>
            </p:extLst>
          </p:nvPr>
        </p:nvGraphicFramePr>
        <p:xfrm>
          <a:off x="3543300" y="2439988"/>
          <a:ext cx="227013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3" imgW="139680" imgH="203040" progId="Equation.DSMT4">
                  <p:embed/>
                </p:oleObj>
              </mc:Choice>
              <mc:Fallback>
                <p:oleObj name="Equation" r:id="rId3" imgW="139680" imgH="203040" progId="Equation.DSMT4">
                  <p:embed/>
                  <p:pic>
                    <p:nvPicPr>
                      <p:cNvPr id="7" name="Объект 6">
                        <a:extLst>
                          <a:ext uri="{FF2B5EF4-FFF2-40B4-BE49-F238E27FC236}">
                            <a16:creationId xmlns:a16="http://schemas.microsoft.com/office/drawing/2014/main" id="{5C3DB492-2DC4-4B60-809A-2FD7C5E450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2439988"/>
                        <a:ext cx="227013" cy="3286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F5E0A758-B4CE-4A24-B15E-EF25BCE5BF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846247"/>
              </p:ext>
            </p:extLst>
          </p:nvPr>
        </p:nvGraphicFramePr>
        <p:xfrm>
          <a:off x="4543425" y="2411413"/>
          <a:ext cx="296863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5" imgW="164880" imgH="228600" progId="Equation.DSMT4">
                  <p:embed/>
                </p:oleObj>
              </mc:Choice>
              <mc:Fallback>
                <p:oleObj name="Equation" r:id="rId5" imgW="164880" imgH="228600" progId="Equation.DSMT4">
                  <p:embed/>
                  <p:pic>
                    <p:nvPicPr>
                      <p:cNvPr id="8" name="Объект 7">
                        <a:extLst>
                          <a:ext uri="{FF2B5EF4-FFF2-40B4-BE49-F238E27FC236}">
                            <a16:creationId xmlns:a16="http://schemas.microsoft.com/office/drawing/2014/main" id="{F5E0A758-B4CE-4A24-B15E-EF25BCE5BF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2411413"/>
                        <a:ext cx="296863" cy="387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4BBC00BD-572F-4E31-BA52-C2195C882B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416314"/>
              </p:ext>
            </p:extLst>
          </p:nvPr>
        </p:nvGraphicFramePr>
        <p:xfrm>
          <a:off x="5414362" y="2483612"/>
          <a:ext cx="850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7" imgW="850531" imgH="241195" progId="Equation.DSMT4">
                  <p:embed/>
                </p:oleObj>
              </mc:Choice>
              <mc:Fallback>
                <p:oleObj name="Equation" r:id="rId7" imgW="850531" imgH="241195" progId="Equation.DSMT4">
                  <p:embed/>
                  <p:pic>
                    <p:nvPicPr>
                      <p:cNvPr id="9" name="Объект 8">
                        <a:extLst>
                          <a:ext uri="{FF2B5EF4-FFF2-40B4-BE49-F238E27FC236}">
                            <a16:creationId xmlns:a16="http://schemas.microsoft.com/office/drawing/2014/main" id="{4BBC00BD-572F-4E31-BA52-C2195C882B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4362" y="2483612"/>
                        <a:ext cx="8509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4F48FD52-2764-430B-9BB2-707AE042C1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260812"/>
              </p:ext>
            </p:extLst>
          </p:nvPr>
        </p:nvGraphicFramePr>
        <p:xfrm>
          <a:off x="586235" y="6208311"/>
          <a:ext cx="266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9" imgW="266469" imgH="241091" progId="Equation.DSMT4">
                  <p:embed/>
                </p:oleObj>
              </mc:Choice>
              <mc:Fallback>
                <p:oleObj name="Equation" r:id="rId9" imgW="266469" imgH="241091" progId="Equation.DSMT4">
                  <p:embed/>
                  <p:pic>
                    <p:nvPicPr>
                      <p:cNvPr id="10" name="Объект 9">
                        <a:extLst>
                          <a:ext uri="{FF2B5EF4-FFF2-40B4-BE49-F238E27FC236}">
                            <a16:creationId xmlns:a16="http://schemas.microsoft.com/office/drawing/2014/main" id="{4F48FD52-2764-430B-9BB2-707AE042C1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235" y="6208311"/>
                        <a:ext cx="266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418B86-AA4C-4119-958D-3825342C7A72}"/>
              </a:ext>
            </a:extLst>
          </p:cNvPr>
          <p:cNvSpPr/>
          <p:nvPr/>
        </p:nvSpPr>
        <p:spPr>
          <a:xfrm>
            <a:off x="6546966" y="2124635"/>
            <a:ext cx="5478458" cy="717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формуле рассчитаем коэффициент рангов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Спирмена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A6C46383-7119-4A8A-A650-E3FBA2294A50}"/>
              </a:ext>
            </a:extLst>
          </p:cNvPr>
          <p:cNvSpPr/>
          <p:nvPr/>
        </p:nvSpPr>
        <p:spPr>
          <a:xfrm>
            <a:off x="218149" y="1724081"/>
            <a:ext cx="5730095" cy="3947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7.8.1a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Расчетная таблица.</a:t>
            </a:r>
            <a:endParaRPr lang="ru-RU" dirty="0"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0AF7529E-7590-4541-B778-D050C746B5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0010029"/>
              </p:ext>
            </p:extLst>
          </p:nvPr>
        </p:nvGraphicFramePr>
        <p:xfrm>
          <a:off x="6789938" y="3340381"/>
          <a:ext cx="4881563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11" imgW="3466800" imgH="558720" progId="Equation.DSMT4">
                  <p:embed/>
                </p:oleObj>
              </mc:Choice>
              <mc:Fallback>
                <p:oleObj name="Equation" r:id="rId11" imgW="3466800" imgH="55872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9938" y="3340381"/>
                        <a:ext cx="4881563" cy="7858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FBBE2EA5-E3B2-4FBA-93DF-BB5FA04DAD12}"/>
              </a:ext>
            </a:extLst>
          </p:cNvPr>
          <p:cNvSpPr/>
          <p:nvPr/>
        </p:nvSpPr>
        <p:spPr>
          <a:xfrm>
            <a:off x="6508439" y="4549943"/>
            <a:ext cx="55209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Ряд является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нестационарным,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с выраженной тенденцией. Соответственно, индекс сезонности необходимо определять вторым способом, для чего определим сначала теоретические значения 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i="1" baseline="-25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i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с помощью аналитического выравнивания по уравнению тренда.</a:t>
            </a: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0DC73861-A738-46DC-9B2A-95BD7559D655}"/>
              </a:ext>
            </a:extLst>
          </p:cNvPr>
          <p:cNvSpPr/>
          <p:nvPr/>
        </p:nvSpPr>
        <p:spPr>
          <a:xfrm>
            <a:off x="7255707" y="3044884"/>
            <a:ext cx="1674564" cy="137680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266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4BED88C-237C-4BB4-9DE6-8990FD5125E7}"/>
              </a:ext>
            </a:extLst>
          </p:cNvPr>
          <p:cNvSpPr/>
          <p:nvPr/>
        </p:nvSpPr>
        <p:spPr>
          <a:xfrm>
            <a:off x="4221350" y="171311"/>
            <a:ext cx="37446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Линейная модель тренда .  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C9FD743E-4E70-41C3-8FA8-8EE17AA42EC5}"/>
              </a:ext>
            </a:extLst>
          </p:cNvPr>
          <p:cNvSpPr/>
          <p:nvPr/>
        </p:nvSpPr>
        <p:spPr>
          <a:xfrm>
            <a:off x="406807" y="1108363"/>
            <a:ext cx="109626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первом этапе необходимо определить параметры уравнения линейного тренда, для чего составим и решим следующую систему нормальных уравнений: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7C358EC8-92BE-4CBD-ACD2-9F83EA4D2AD4}"/>
              </a:ext>
            </a:extLst>
          </p:cNvPr>
          <p:cNvSpPr/>
          <p:nvPr/>
        </p:nvSpPr>
        <p:spPr>
          <a:xfrm>
            <a:off x="406807" y="646698"/>
            <a:ext cx="27919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Общий вид модели:</a:t>
            </a:r>
            <a:endParaRPr lang="ru-RU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74C69BF7-CBE2-40F5-B77B-F2A8850959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5192175"/>
              </p:ext>
            </p:extLst>
          </p:nvPr>
        </p:nvGraphicFramePr>
        <p:xfrm>
          <a:off x="3198725" y="699961"/>
          <a:ext cx="1577970" cy="3857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3" imgW="1143000" imgH="279400" progId="Equation.DSMT4">
                  <p:embed/>
                </p:oleObj>
              </mc:Choice>
              <mc:Fallback>
                <p:oleObj name="Equation" r:id="rId3" imgW="1143000" imgH="279400" progId="Equation.DSMT4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8725" y="699961"/>
                        <a:ext cx="1577970" cy="3857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252D7C65-B07D-486F-B19E-E94C4EE667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573551"/>
              </p:ext>
            </p:extLst>
          </p:nvPr>
        </p:nvGraphicFramePr>
        <p:xfrm>
          <a:off x="4515460" y="1951272"/>
          <a:ext cx="3316106" cy="100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5" imgW="2336800" imgH="711200" progId="Equation.DSMT4">
                  <p:embed/>
                </p:oleObj>
              </mc:Choice>
              <mc:Fallback>
                <p:oleObj name="Equation" r:id="rId5" imgW="2336800" imgH="711200" progId="Equation.DSMT4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5460" y="1951272"/>
                        <a:ext cx="3316106" cy="10092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663B5267-6305-4E8A-A2B3-2E1CABAA7D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022264"/>
              </p:ext>
            </p:extLst>
          </p:nvPr>
        </p:nvGraphicFramePr>
        <p:xfrm>
          <a:off x="3094073" y="3041104"/>
          <a:ext cx="5347451" cy="351853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1573591">
                  <a:extLst>
                    <a:ext uri="{9D8B030D-6E8A-4147-A177-3AD203B41FA5}">
                      <a16:colId xmlns:a16="http://schemas.microsoft.com/office/drawing/2014/main" val="3888015658"/>
                    </a:ext>
                  </a:extLst>
                </a:gridCol>
                <a:gridCol w="1265303">
                  <a:extLst>
                    <a:ext uri="{9D8B030D-6E8A-4147-A177-3AD203B41FA5}">
                      <a16:colId xmlns:a16="http://schemas.microsoft.com/office/drawing/2014/main" val="3743799874"/>
                    </a:ext>
                  </a:extLst>
                </a:gridCol>
                <a:gridCol w="1286540">
                  <a:extLst>
                    <a:ext uri="{9D8B030D-6E8A-4147-A177-3AD203B41FA5}">
                      <a16:colId xmlns:a16="http://schemas.microsoft.com/office/drawing/2014/main" val="3524590170"/>
                    </a:ext>
                  </a:extLst>
                </a:gridCol>
                <a:gridCol w="1222017">
                  <a:extLst>
                    <a:ext uri="{9D8B030D-6E8A-4147-A177-3AD203B41FA5}">
                      <a16:colId xmlns:a16="http://schemas.microsoft.com/office/drawing/2014/main" val="1134611953"/>
                    </a:ext>
                  </a:extLst>
                </a:gridCol>
              </a:tblGrid>
              <a:tr h="135255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  <a:tabLst>
                          <a:tab pos="866775" algn="l"/>
                        </a:tabLst>
                      </a:pP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endParaRPr lang="en-US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endParaRPr lang="ru-RU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51699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88354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57838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01104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54279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3178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6315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62791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22599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46622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22684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56792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02818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∑:</a:t>
                      </a: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208,1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1377,9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6102938"/>
                  </a:ext>
                </a:extLst>
              </a:tr>
            </a:tbl>
          </a:graphicData>
        </a:graphic>
      </p:graphicFrame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232A1660-B48F-42BF-B6E9-B980C6F56D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6845151"/>
              </p:ext>
            </p:extLst>
          </p:nvPr>
        </p:nvGraphicFramePr>
        <p:xfrm>
          <a:off x="3848010" y="3054727"/>
          <a:ext cx="139700" cy="239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7" imgW="88746" imgH="152136" progId="Equation.DSMT4">
                  <p:embed/>
                </p:oleObj>
              </mc:Choice>
              <mc:Fallback>
                <p:oleObj name="Equation" r:id="rId7" imgW="88746" imgH="152136" progId="Equation.DSMT4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010" y="3054727"/>
                        <a:ext cx="139700" cy="2394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E9318D8E-B720-4D7B-82F5-30554D8AEC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711766"/>
              </p:ext>
            </p:extLst>
          </p:nvPr>
        </p:nvGraphicFramePr>
        <p:xfrm>
          <a:off x="5239240" y="3101663"/>
          <a:ext cx="179065" cy="214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9" imgW="126835" imgH="152202" progId="Equation.DSMT4">
                  <p:embed/>
                </p:oleObj>
              </mc:Choice>
              <mc:Fallback>
                <p:oleObj name="Equation" r:id="rId9" imgW="126835" imgH="152202" progId="Equation.DSMT4">
                  <p:embed/>
                  <p:pic>
                    <p:nvPicPr>
                      <p:cNvPr id="0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9240" y="3101663"/>
                        <a:ext cx="179065" cy="2148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>
            <a:extLst>
              <a:ext uri="{FF2B5EF4-FFF2-40B4-BE49-F238E27FC236}">
                <a16:creationId xmlns:a16="http://schemas.microsoft.com/office/drawing/2014/main" id="{D9CD5F23-7287-4A14-A01E-656F6EA532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906599"/>
              </p:ext>
            </p:extLst>
          </p:nvPr>
        </p:nvGraphicFramePr>
        <p:xfrm>
          <a:off x="6535403" y="3050034"/>
          <a:ext cx="179065" cy="2441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11" imgW="139639" imgH="190417" progId="Equation.DSMT4">
                  <p:embed/>
                </p:oleObj>
              </mc:Choice>
              <mc:Fallback>
                <p:oleObj name="Equation" r:id="rId11" imgW="139639" imgH="190417" progId="Equation.DSMT4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5403" y="3050034"/>
                        <a:ext cx="179065" cy="2441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>
            <a:extLst>
              <a:ext uri="{FF2B5EF4-FFF2-40B4-BE49-F238E27FC236}">
                <a16:creationId xmlns:a16="http://schemas.microsoft.com/office/drawing/2014/main" id="{AB32CB80-98CB-499E-BE27-E98DE64141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639072"/>
              </p:ext>
            </p:extLst>
          </p:nvPr>
        </p:nvGraphicFramePr>
        <p:xfrm>
          <a:off x="7732956" y="3057078"/>
          <a:ext cx="197220" cy="230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13" imgW="152202" imgH="177569" progId="Equation.DSMT4">
                  <p:embed/>
                </p:oleObj>
              </mc:Choice>
              <mc:Fallback>
                <p:oleObj name="Equation" r:id="rId13" imgW="152202" imgH="177569" progId="Equation.DSMT4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2956" y="3057078"/>
                        <a:ext cx="197220" cy="2300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B016FC32-B2A7-4E18-89FC-994401FA3D85}"/>
              </a:ext>
            </a:extLst>
          </p:cNvPr>
          <p:cNvSpPr/>
          <p:nvPr/>
        </p:nvSpPr>
        <p:spPr>
          <a:xfrm>
            <a:off x="0" y="5808690"/>
            <a:ext cx="3008100" cy="898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7000"/>
              </a:lnSpc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7.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8.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2а – Данные для оценки параметров 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линейного уравнения тренда</a:t>
            </a:r>
            <a:endParaRPr lang="ru-RU" sz="1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108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70851" y="193327"/>
            <a:ext cx="441590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7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eaLnBrk="1" hangingPunct="1">
              <a:spcAft>
                <a:spcPts val="0"/>
              </a:spcAft>
            </a:pPr>
            <a:r>
              <a:rPr lang="ru-RU" alt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Решим данную систему методом вычитания уравнений: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5AAEF879-9B1B-4E98-B819-A62D1476A0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4652097"/>
              </p:ext>
            </p:extLst>
          </p:nvPr>
        </p:nvGraphicFramePr>
        <p:xfrm>
          <a:off x="725488" y="1152525"/>
          <a:ext cx="3905250" cy="439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" imgW="2234880" imgH="2514600" progId="Equation.DSMT4">
                  <p:embed/>
                </p:oleObj>
              </mc:Choice>
              <mc:Fallback>
                <p:oleObj name="Equation" r:id="rId3" imgW="2234880" imgH="2514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488" y="1152525"/>
                        <a:ext cx="3905250" cy="4394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3">
            <a:extLst>
              <a:ext uri="{FF2B5EF4-FFF2-40B4-BE49-F238E27FC236}">
                <a16:creationId xmlns:a16="http://schemas.microsoft.com/office/drawing/2014/main" id="{3A94A559-6156-450F-9804-7BB8E47770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0696" y="5474642"/>
            <a:ext cx="29958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7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eaLnBrk="1" hangingPunct="1">
              <a:spcAft>
                <a:spcPts val="0"/>
              </a:spcAft>
            </a:pPr>
            <a:r>
              <a:rPr lang="ru-RU" alt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Получим уравнение: 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42B1FA79-DAC7-4280-A4CF-51B7622F39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0236877"/>
              </p:ext>
            </p:extLst>
          </p:nvPr>
        </p:nvGraphicFramePr>
        <p:xfrm>
          <a:off x="1066800" y="6091238"/>
          <a:ext cx="3503613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5" imgW="2120760" imgH="279360" progId="Equation.DSMT4">
                  <p:embed/>
                </p:oleObj>
              </mc:Choice>
              <mc:Fallback>
                <p:oleObj name="Equation" r:id="rId5" imgW="2120760" imgH="2793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6091238"/>
                        <a:ext cx="3503613" cy="4603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9666534B-A543-4198-914D-828486FCECA0}"/>
              </a:ext>
            </a:extLst>
          </p:cNvPr>
          <p:cNvGrpSpPr/>
          <p:nvPr/>
        </p:nvGrpSpPr>
        <p:grpSpPr>
          <a:xfrm>
            <a:off x="6096000" y="1326978"/>
            <a:ext cx="5243950" cy="435824"/>
            <a:chOff x="5999844" y="873587"/>
            <a:chExt cx="5243950" cy="435824"/>
          </a:xfrm>
        </p:grpSpPr>
        <p:graphicFrame>
          <p:nvGraphicFramePr>
            <p:cNvPr id="7" name="Объект 6">
              <a:extLst>
                <a:ext uri="{FF2B5EF4-FFF2-40B4-BE49-F238E27FC236}">
                  <a16:creationId xmlns:a16="http://schemas.microsoft.com/office/drawing/2014/main" id="{2BD38E88-E9E1-44AE-BD9F-5D1C1ECBAC9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07360992"/>
                </p:ext>
              </p:extLst>
            </p:nvPr>
          </p:nvGraphicFramePr>
          <p:xfrm>
            <a:off x="5999844" y="946697"/>
            <a:ext cx="192311" cy="3296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4" name="Equation" r:id="rId7" imgW="88746" imgH="152136" progId="Equation.DSMT4">
                    <p:embed/>
                  </p:oleObj>
                </mc:Choice>
                <mc:Fallback>
                  <p:oleObj name="Equation" r:id="rId7" imgW="88746" imgH="152136" progId="Equation.DSMT4">
                    <p:embed/>
                    <p:pic>
                      <p:nvPicPr>
                        <p:cNvPr id="5" name="Объект 4">
                          <a:extLst>
                            <a:ext uri="{FF2B5EF4-FFF2-40B4-BE49-F238E27FC236}">
                              <a16:creationId xmlns:a16="http://schemas.microsoft.com/office/drawing/2014/main" id="{51895A07-4684-4BD3-9473-67F8F3C4A37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99844" y="946697"/>
                          <a:ext cx="192311" cy="32967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Объект 7">
              <a:extLst>
                <a:ext uri="{FF2B5EF4-FFF2-40B4-BE49-F238E27FC236}">
                  <a16:creationId xmlns:a16="http://schemas.microsoft.com/office/drawing/2014/main" id="{6CCEB6A1-28FF-402D-81AE-E826CD5FC23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35427657"/>
                </p:ext>
              </p:extLst>
            </p:nvPr>
          </p:nvGraphicFramePr>
          <p:xfrm>
            <a:off x="7405936" y="980572"/>
            <a:ext cx="246501" cy="2958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5" name="Equation" r:id="rId9" imgW="126835" imgH="152202" progId="Equation.DSMT4">
                    <p:embed/>
                  </p:oleObj>
                </mc:Choice>
                <mc:Fallback>
                  <p:oleObj name="Equation" r:id="rId9" imgW="126835" imgH="152202" progId="Equation.DSMT4">
                    <p:embed/>
                    <p:pic>
                      <p:nvPicPr>
                        <p:cNvPr id="6" name="Объект 5">
                          <a:extLst>
                            <a:ext uri="{FF2B5EF4-FFF2-40B4-BE49-F238E27FC236}">
                              <a16:creationId xmlns:a16="http://schemas.microsoft.com/office/drawing/2014/main" id="{6BC15F9A-633A-47E3-AD92-49735B6F865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05936" y="980572"/>
                          <a:ext cx="246501" cy="29580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Объект 8">
              <a:extLst>
                <a:ext uri="{FF2B5EF4-FFF2-40B4-BE49-F238E27FC236}">
                  <a16:creationId xmlns:a16="http://schemas.microsoft.com/office/drawing/2014/main" id="{698ECDFE-7DD9-4BB5-ACAF-17203AC70E3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07680925"/>
                </p:ext>
              </p:extLst>
            </p:nvPr>
          </p:nvGraphicFramePr>
          <p:xfrm>
            <a:off x="8594724" y="940236"/>
            <a:ext cx="246501" cy="336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6" name="Equation" r:id="rId11" imgW="139639" imgH="190417" progId="Equation.DSMT4">
                    <p:embed/>
                  </p:oleObj>
                </mc:Choice>
                <mc:Fallback>
                  <p:oleObj name="Equation" r:id="rId11" imgW="139639" imgH="190417" progId="Equation.DSMT4">
                    <p:embed/>
                    <p:pic>
                      <p:nvPicPr>
                        <p:cNvPr id="7" name="Объект 6">
                          <a:extLst>
                            <a:ext uri="{FF2B5EF4-FFF2-40B4-BE49-F238E27FC236}">
                              <a16:creationId xmlns:a16="http://schemas.microsoft.com/office/drawing/2014/main" id="{35A059D5-EDE2-4AA8-B71F-2750354AF70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94724" y="940236"/>
                          <a:ext cx="246501" cy="33613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Объект 10">
              <a:extLst>
                <a:ext uri="{FF2B5EF4-FFF2-40B4-BE49-F238E27FC236}">
                  <a16:creationId xmlns:a16="http://schemas.microsoft.com/office/drawing/2014/main" id="{80DB124B-9D82-46A2-8FFC-F4BB8E21F9A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56184298"/>
                </p:ext>
              </p:extLst>
            </p:nvPr>
          </p:nvGraphicFramePr>
          <p:xfrm>
            <a:off x="9783512" y="963343"/>
            <a:ext cx="271493" cy="3167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7" name="Equation" r:id="rId13" imgW="152202" imgH="177569" progId="Equation.DSMT4">
                    <p:embed/>
                  </p:oleObj>
                </mc:Choice>
                <mc:Fallback>
                  <p:oleObj name="Equation" r:id="rId13" imgW="152202" imgH="177569" progId="Equation.DSMT4">
                    <p:embed/>
                    <p:pic>
                      <p:nvPicPr>
                        <p:cNvPr id="9" name="Объект 8">
                          <a:extLst>
                            <a:ext uri="{FF2B5EF4-FFF2-40B4-BE49-F238E27FC236}">
                              <a16:creationId xmlns:a16="http://schemas.microsoft.com/office/drawing/2014/main" id="{BF71ED73-6B52-475D-92EC-337E8C384CC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783512" y="963343"/>
                          <a:ext cx="271493" cy="31674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Объект 12">
              <a:extLst>
                <a:ext uri="{FF2B5EF4-FFF2-40B4-BE49-F238E27FC236}">
                  <a16:creationId xmlns:a16="http://schemas.microsoft.com/office/drawing/2014/main" id="{E62482A6-AF5E-48E6-BECD-AB7EF77A57B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73647261"/>
                </p:ext>
              </p:extLst>
            </p:nvPr>
          </p:nvGraphicFramePr>
          <p:xfrm>
            <a:off x="10916926" y="873587"/>
            <a:ext cx="326868" cy="4358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8" name="Equation" r:id="rId15" imgW="152268" imgH="203024" progId="Equation.DSMT4">
                    <p:embed/>
                  </p:oleObj>
                </mc:Choice>
                <mc:Fallback>
                  <p:oleObj name="Equation" r:id="rId15" imgW="152268" imgH="203024" progId="Equation.DSMT4">
                    <p:embed/>
                    <p:pic>
                      <p:nvPicPr>
                        <p:cNvPr id="10" name="Объект 9">
                          <a:extLst>
                            <a:ext uri="{FF2B5EF4-FFF2-40B4-BE49-F238E27FC236}">
                              <a16:creationId xmlns:a16="http://schemas.microsoft.com/office/drawing/2014/main" id="{EEDA9E88-5F57-4DAE-B300-37F74132586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916926" y="873587"/>
                          <a:ext cx="326868" cy="43582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38D1B454-73DB-4E84-9A8D-DEAE5C4F63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4711420"/>
              </p:ext>
            </p:extLst>
          </p:nvPr>
        </p:nvGraphicFramePr>
        <p:xfrm>
          <a:off x="5401632" y="1370930"/>
          <a:ext cx="6394451" cy="450642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1531669">
                  <a:extLst>
                    <a:ext uri="{9D8B030D-6E8A-4147-A177-3AD203B41FA5}">
                      <a16:colId xmlns:a16="http://schemas.microsoft.com/office/drawing/2014/main" val="3888015658"/>
                    </a:ext>
                  </a:extLst>
                </a:gridCol>
                <a:gridCol w="1231594">
                  <a:extLst>
                    <a:ext uri="{9D8B030D-6E8A-4147-A177-3AD203B41FA5}">
                      <a16:colId xmlns:a16="http://schemas.microsoft.com/office/drawing/2014/main" val="3743799874"/>
                    </a:ext>
                  </a:extLst>
                </a:gridCol>
                <a:gridCol w="1252266">
                  <a:extLst>
                    <a:ext uri="{9D8B030D-6E8A-4147-A177-3AD203B41FA5}">
                      <a16:colId xmlns:a16="http://schemas.microsoft.com/office/drawing/2014/main" val="3524590170"/>
                    </a:ext>
                  </a:extLst>
                </a:gridCol>
                <a:gridCol w="1189461">
                  <a:extLst>
                    <a:ext uri="{9D8B030D-6E8A-4147-A177-3AD203B41FA5}">
                      <a16:colId xmlns:a16="http://schemas.microsoft.com/office/drawing/2014/main" val="1134611953"/>
                    </a:ext>
                  </a:extLst>
                </a:gridCol>
                <a:gridCol w="1189461">
                  <a:extLst>
                    <a:ext uri="{9D8B030D-6E8A-4147-A177-3AD203B41FA5}">
                      <a16:colId xmlns:a16="http://schemas.microsoft.com/office/drawing/2014/main" val="4228013739"/>
                    </a:ext>
                  </a:extLst>
                </a:gridCol>
              </a:tblGrid>
              <a:tr h="455383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  <a:tabLst>
                          <a:tab pos="866775" algn="l"/>
                        </a:tabLst>
                      </a:pP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endParaRPr lang="en-US" sz="20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51699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-13,807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88354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-8,1435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57838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-2,4801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01104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3,18325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54279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8,84662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3178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14,51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6315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20,1733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62791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25,8367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22599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31,5001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46622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37,1634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22684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42,8268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56792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48,4902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02818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∑:</a:t>
                      </a:r>
                      <a:r>
                        <a:rPr lang="en-US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208,1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1377,9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208,1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6102938"/>
                  </a:ext>
                </a:extLst>
              </a:tr>
            </a:tbl>
          </a:graphicData>
        </a:graphic>
      </p:graphicFrame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3CE69F49-D121-41A8-9BCF-324F81001E87}"/>
              </a:ext>
            </a:extLst>
          </p:cNvPr>
          <p:cNvSpPr/>
          <p:nvPr/>
        </p:nvSpPr>
        <p:spPr>
          <a:xfrm>
            <a:off x="5401632" y="635464"/>
            <a:ext cx="6394451" cy="62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7000"/>
              </a:lnSpc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7.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8.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2б – Данные для оценки параметров 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линейного уравнения тренда</a:t>
            </a:r>
            <a:endParaRPr lang="ru-RU" sz="1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4555C5FD-7D89-4E8B-870B-4CE2779F6769}"/>
              </a:ext>
            </a:extLst>
          </p:cNvPr>
          <p:cNvSpPr/>
          <p:nvPr/>
        </p:nvSpPr>
        <p:spPr>
          <a:xfrm>
            <a:off x="609902" y="5936307"/>
            <a:ext cx="4276849" cy="7283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823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8B2C7F4-C885-427F-9E80-454932C9BA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566241"/>
              </p:ext>
            </p:extLst>
          </p:nvPr>
        </p:nvGraphicFramePr>
        <p:xfrm>
          <a:off x="1470837" y="1083099"/>
          <a:ext cx="9250326" cy="530925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1234220">
                  <a:extLst>
                    <a:ext uri="{9D8B030D-6E8A-4147-A177-3AD203B41FA5}">
                      <a16:colId xmlns:a16="http://schemas.microsoft.com/office/drawing/2014/main" val="3888015658"/>
                    </a:ext>
                  </a:extLst>
                </a:gridCol>
                <a:gridCol w="1452081">
                  <a:extLst>
                    <a:ext uri="{9D8B030D-6E8A-4147-A177-3AD203B41FA5}">
                      <a16:colId xmlns:a16="http://schemas.microsoft.com/office/drawing/2014/main" val="3743799874"/>
                    </a:ext>
                  </a:extLst>
                </a:gridCol>
                <a:gridCol w="1396644">
                  <a:extLst>
                    <a:ext uri="{9D8B030D-6E8A-4147-A177-3AD203B41FA5}">
                      <a16:colId xmlns:a16="http://schemas.microsoft.com/office/drawing/2014/main" val="3524590170"/>
                    </a:ext>
                  </a:extLst>
                </a:gridCol>
                <a:gridCol w="1479311">
                  <a:extLst>
                    <a:ext uri="{9D8B030D-6E8A-4147-A177-3AD203B41FA5}">
                      <a16:colId xmlns:a16="http://schemas.microsoft.com/office/drawing/2014/main" val="1134611953"/>
                    </a:ext>
                  </a:extLst>
                </a:gridCol>
                <a:gridCol w="1844035">
                  <a:extLst>
                    <a:ext uri="{9D8B030D-6E8A-4147-A177-3AD203B41FA5}">
                      <a16:colId xmlns:a16="http://schemas.microsoft.com/office/drawing/2014/main" val="2462119183"/>
                    </a:ext>
                  </a:extLst>
                </a:gridCol>
                <a:gridCol w="1844035">
                  <a:extLst>
                    <a:ext uri="{9D8B030D-6E8A-4147-A177-3AD203B41FA5}">
                      <a16:colId xmlns:a16="http://schemas.microsoft.com/office/drawing/2014/main" val="3684379962"/>
                    </a:ext>
                  </a:extLst>
                </a:gridCol>
              </a:tblGrid>
              <a:tr h="467574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endParaRPr lang="ru-RU" sz="2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  <a:tabLst>
                          <a:tab pos="866775" algn="l"/>
                        </a:tabLst>
                      </a:pPr>
                      <a:endParaRPr lang="ru-RU" sz="2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endParaRPr lang="ru-RU" sz="2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51699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-13,807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292,41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88354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-8,1435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272,25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57838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-2,4801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268,96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01104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3,18325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54279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8,84662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3178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14,51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292,41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6315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20,1733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265,69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62791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25,8367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275,56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22599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31,5001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376,36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46622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37,1634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22684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42,8268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320,41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56792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48,4902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353,44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02818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∑:78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795" marB="107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208,1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1377,9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208,1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3621,49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6102938"/>
                  </a:ext>
                </a:extLst>
              </a:tr>
            </a:tbl>
          </a:graphicData>
        </a:graphic>
      </p:graphicFrame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CE617F7B-BAAA-41A2-9D63-DD57A516C040}"/>
              </a:ext>
            </a:extLst>
          </p:cNvPr>
          <p:cNvGrpSpPr/>
          <p:nvPr/>
        </p:nvGrpSpPr>
        <p:grpSpPr>
          <a:xfrm>
            <a:off x="2011622" y="1009205"/>
            <a:ext cx="8045044" cy="544358"/>
            <a:chOff x="2043428" y="116563"/>
            <a:chExt cx="8045044" cy="544358"/>
          </a:xfrm>
        </p:grpSpPr>
        <p:graphicFrame>
          <p:nvGraphicFramePr>
            <p:cNvPr id="5" name="Объект 4">
              <a:extLst>
                <a:ext uri="{FF2B5EF4-FFF2-40B4-BE49-F238E27FC236}">
                  <a16:creationId xmlns:a16="http://schemas.microsoft.com/office/drawing/2014/main" id="{51895A07-4684-4BD3-9473-67F8F3C4A37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56925586"/>
                </p:ext>
              </p:extLst>
            </p:nvPr>
          </p:nvGraphicFramePr>
          <p:xfrm>
            <a:off x="2043428" y="253958"/>
            <a:ext cx="230088" cy="394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4" name="Equation" r:id="rId3" imgW="88746" imgH="152136" progId="Equation.DSMT4">
                    <p:embed/>
                  </p:oleObj>
                </mc:Choice>
                <mc:Fallback>
                  <p:oleObj name="Equation" r:id="rId3" imgW="88746" imgH="152136" progId="Equation.DSMT4">
                    <p:embed/>
                    <p:pic>
                      <p:nvPicPr>
                        <p:cNvPr id="8" name="Объект 7">
                          <a:extLst>
                            <a:ext uri="{FF2B5EF4-FFF2-40B4-BE49-F238E27FC236}">
                              <a16:creationId xmlns:a16="http://schemas.microsoft.com/office/drawing/2014/main" id="{232A1660-B48F-42BF-B6E9-B980C6F56D2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43428" y="253958"/>
                          <a:ext cx="230088" cy="39443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Объект 5">
              <a:extLst>
                <a:ext uri="{FF2B5EF4-FFF2-40B4-BE49-F238E27FC236}">
                  <a16:creationId xmlns:a16="http://schemas.microsoft.com/office/drawing/2014/main" id="{6BC15F9A-633A-47E3-AD92-49735B6F865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94272389"/>
                </p:ext>
              </p:extLst>
            </p:nvPr>
          </p:nvGraphicFramePr>
          <p:xfrm>
            <a:off x="3327474" y="294487"/>
            <a:ext cx="294923" cy="3539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5" name="Equation" r:id="rId5" imgW="126835" imgH="152202" progId="Equation.DSMT4">
                    <p:embed/>
                  </p:oleObj>
                </mc:Choice>
                <mc:Fallback>
                  <p:oleObj name="Equation" r:id="rId5" imgW="126835" imgH="152202" progId="Equation.DSMT4">
                    <p:embed/>
                    <p:pic>
                      <p:nvPicPr>
                        <p:cNvPr id="9" name="Объект 8">
                          <a:extLst>
                            <a:ext uri="{FF2B5EF4-FFF2-40B4-BE49-F238E27FC236}">
                              <a16:creationId xmlns:a16="http://schemas.microsoft.com/office/drawing/2014/main" id="{E9318D8E-B720-4D7B-82F5-30554D8AEC3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27474" y="294487"/>
                          <a:ext cx="294923" cy="35390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Объект 6">
              <a:extLst>
                <a:ext uri="{FF2B5EF4-FFF2-40B4-BE49-F238E27FC236}">
                  <a16:creationId xmlns:a16="http://schemas.microsoft.com/office/drawing/2014/main" id="{35A059D5-EDE2-4AA8-B71F-2750354AF70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02878817"/>
                </p:ext>
              </p:extLst>
            </p:nvPr>
          </p:nvGraphicFramePr>
          <p:xfrm>
            <a:off x="4754582" y="228852"/>
            <a:ext cx="294923" cy="4021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6" name="Equation" r:id="rId7" imgW="139639" imgH="190417" progId="Equation.DSMT4">
                    <p:embed/>
                  </p:oleObj>
                </mc:Choice>
                <mc:Fallback>
                  <p:oleObj name="Equation" r:id="rId7" imgW="139639" imgH="190417" progId="Equation.DSMT4">
                    <p:embed/>
                    <p:pic>
                      <p:nvPicPr>
                        <p:cNvPr id="20" name="Объект 19">
                          <a:extLst>
                            <a:ext uri="{FF2B5EF4-FFF2-40B4-BE49-F238E27FC236}">
                              <a16:creationId xmlns:a16="http://schemas.microsoft.com/office/drawing/2014/main" id="{D9CD5F23-7287-4A14-A01E-656F6EA5324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54582" y="228852"/>
                          <a:ext cx="294923" cy="40216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Объект 7">
              <a:extLst>
                <a:ext uri="{FF2B5EF4-FFF2-40B4-BE49-F238E27FC236}">
                  <a16:creationId xmlns:a16="http://schemas.microsoft.com/office/drawing/2014/main" id="{9098904D-1F2F-45B8-AB23-980F625FFAB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1319811"/>
                </p:ext>
              </p:extLst>
            </p:nvPr>
          </p:nvGraphicFramePr>
          <p:xfrm>
            <a:off x="9710950" y="190457"/>
            <a:ext cx="377522" cy="4584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7" name="Equation" r:id="rId9" imgW="177569" imgH="215619" progId="Equation.DSMT4">
                    <p:embed/>
                  </p:oleObj>
                </mc:Choice>
                <mc:Fallback>
                  <p:oleObj name="Equation" r:id="rId9" imgW="177569" imgH="215619" progId="Equation.DSMT4">
                    <p:embed/>
                    <p:pic>
                      <p:nvPicPr>
                        <p:cNvPr id="21" name="Объект 20">
                          <a:extLst>
                            <a:ext uri="{FF2B5EF4-FFF2-40B4-BE49-F238E27FC236}">
                              <a16:creationId xmlns:a16="http://schemas.microsoft.com/office/drawing/2014/main" id="{BB316BC0-5B2E-48CF-A25E-12C8475C7E3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710950" y="190457"/>
                          <a:ext cx="377522" cy="45842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Объект 8">
              <a:extLst>
                <a:ext uri="{FF2B5EF4-FFF2-40B4-BE49-F238E27FC236}">
                  <a16:creationId xmlns:a16="http://schemas.microsoft.com/office/drawing/2014/main" id="{BF71ED73-6B52-475D-92EC-337E8C384CC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34905835"/>
                </p:ext>
              </p:extLst>
            </p:nvPr>
          </p:nvGraphicFramePr>
          <p:xfrm>
            <a:off x="6180051" y="281960"/>
            <a:ext cx="324824" cy="3789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8" name="Equation" r:id="rId11" imgW="152202" imgH="177569" progId="Equation.DSMT4">
                    <p:embed/>
                  </p:oleObj>
                </mc:Choice>
                <mc:Fallback>
                  <p:oleObj name="Equation" r:id="rId11" imgW="152202" imgH="177569" progId="Equation.DSMT4">
                    <p:embed/>
                    <p:pic>
                      <p:nvPicPr>
                        <p:cNvPr id="22" name="Объект 21">
                          <a:extLst>
                            <a:ext uri="{FF2B5EF4-FFF2-40B4-BE49-F238E27FC236}">
                              <a16:creationId xmlns:a16="http://schemas.microsoft.com/office/drawing/2014/main" id="{AB32CB80-98CB-499E-BE27-E98DE641417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80051" y="281960"/>
                          <a:ext cx="324824" cy="37896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Объект 9">
              <a:extLst>
                <a:ext uri="{FF2B5EF4-FFF2-40B4-BE49-F238E27FC236}">
                  <a16:creationId xmlns:a16="http://schemas.microsoft.com/office/drawing/2014/main" id="{EEDA9E88-5F57-4DAE-B300-37F74132586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2335800"/>
                </p:ext>
              </p:extLst>
            </p:nvPr>
          </p:nvGraphicFramePr>
          <p:xfrm>
            <a:off x="7798759" y="116563"/>
            <a:ext cx="391077" cy="521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9" name="Equation" r:id="rId13" imgW="152268" imgH="203024" progId="Equation.DSMT4">
                    <p:embed/>
                  </p:oleObj>
                </mc:Choice>
                <mc:Fallback>
                  <p:oleObj name="Equation" r:id="rId13" imgW="152268" imgH="203024" progId="Equation.DSMT4">
                    <p:embed/>
                    <p:pic>
                      <p:nvPicPr>
                        <p:cNvPr id="23" name="Объект 22">
                          <a:extLst>
                            <a:ext uri="{FF2B5EF4-FFF2-40B4-BE49-F238E27FC236}">
                              <a16:creationId xmlns:a16="http://schemas.microsoft.com/office/drawing/2014/main" id="{DB66E57E-9677-4BF2-A2D3-FF248BF5266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98759" y="116563"/>
                          <a:ext cx="391077" cy="52143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ACB652C-734C-49F6-9B54-30E7F3EC0308}"/>
              </a:ext>
            </a:extLst>
          </p:cNvPr>
          <p:cNvSpPr/>
          <p:nvPr/>
        </p:nvSpPr>
        <p:spPr>
          <a:xfrm>
            <a:off x="590241" y="448514"/>
            <a:ext cx="11011518" cy="360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7000"/>
              </a:lnSpc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7.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8.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2в – Данные для оценки параметров линейного уравнения тренда</a:t>
            </a:r>
            <a:endParaRPr lang="ru-RU" sz="1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88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E708C5F-21ED-4D58-969E-6714E849728B}"/>
              </a:ext>
            </a:extLst>
          </p:cNvPr>
          <p:cNvSpPr/>
          <p:nvPr/>
        </p:nvSpPr>
        <p:spPr>
          <a:xfrm>
            <a:off x="1995629" y="98941"/>
            <a:ext cx="820074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Затем рассчитаем значение линейного коэффициента корреляции:</a:t>
            </a:r>
            <a:endParaRPr lang="ru-RU" sz="2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BDA14DC6-6ACE-4148-AD90-21072742A4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552018"/>
              </p:ext>
            </p:extLst>
          </p:nvPr>
        </p:nvGraphicFramePr>
        <p:xfrm>
          <a:off x="2196306" y="764946"/>
          <a:ext cx="7799388" cy="480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4165560" imgH="2565360" progId="Equation.DSMT4">
                  <p:embed/>
                </p:oleObj>
              </mc:Choice>
              <mc:Fallback>
                <p:oleObj name="Equation" r:id="rId3" imgW="4165560" imgH="25653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6306" y="764946"/>
                        <a:ext cx="7799388" cy="4800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92D280B-B81B-4AC5-9FCB-43CC4F60258A}"/>
              </a:ext>
            </a:extLst>
          </p:cNvPr>
          <p:cNvSpPr/>
          <p:nvPr/>
        </p:nvSpPr>
        <p:spPr>
          <a:xfrm>
            <a:off x="292584" y="5800665"/>
            <a:ext cx="1160683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соответствии с полученным значением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i="1" baseline="-25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связь между факторами по модели в соответствии со шкалой </a:t>
            </a:r>
            <a:r>
              <a:rPr lang="ru-RU" sz="2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Чеддока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можно охарактеризовать, как заметную. </a:t>
            </a:r>
            <a:endParaRPr lang="ru-RU" sz="2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515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811BF94-1A38-4207-AE24-1401DAA6FD3E}"/>
              </a:ext>
            </a:extLst>
          </p:cNvPr>
          <p:cNvSpPr/>
          <p:nvPr/>
        </p:nvSpPr>
        <p:spPr>
          <a:xfrm>
            <a:off x="4192333" y="0"/>
            <a:ext cx="37446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Степенная модель тренда. 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66FED04-D220-4634-8AEA-CF0BDDFE86FE}"/>
              </a:ext>
            </a:extLst>
          </p:cNvPr>
          <p:cNvSpPr/>
          <p:nvPr/>
        </p:nvSpPr>
        <p:spPr>
          <a:xfrm>
            <a:off x="406807" y="326263"/>
            <a:ext cx="27919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Общий вид модели:</a:t>
            </a:r>
            <a:endParaRPr lang="ru-RU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0E89AE40-518F-4B6C-BD8D-8A5CC92B10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7559508"/>
              </p:ext>
            </p:extLst>
          </p:nvPr>
        </p:nvGraphicFramePr>
        <p:xfrm>
          <a:off x="3198725" y="334498"/>
          <a:ext cx="1327287" cy="461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4" imgW="875920" imgH="304668" progId="Equation.DSMT4">
                  <p:embed/>
                </p:oleObj>
              </mc:Choice>
              <mc:Fallback>
                <p:oleObj name="Equation" r:id="rId4" imgW="875920" imgH="304668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8725" y="334498"/>
                        <a:ext cx="1327287" cy="4616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F2F56C3F-762D-4393-A6CE-7DA96329FD15}"/>
              </a:ext>
            </a:extLst>
          </p:cNvPr>
          <p:cNvSpPr/>
          <p:nvPr/>
        </p:nvSpPr>
        <p:spPr>
          <a:xfrm>
            <a:off x="406805" y="796623"/>
            <a:ext cx="1119447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3" algn="just" fontAlgn="base">
              <a:spcBef>
                <a:spcPct val="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Произведем линеаризацию исходного вида модельного уравнения:</a:t>
            </a:r>
            <a:endParaRPr lang="ru-RU" sz="2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6" name="Объект 15">
            <a:extLst>
              <a:ext uri="{FF2B5EF4-FFF2-40B4-BE49-F238E27FC236}">
                <a16:creationId xmlns:a16="http://schemas.microsoft.com/office/drawing/2014/main" id="{AFE612F9-7457-4BF7-A4BE-F5A8D3553F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805443"/>
              </p:ext>
            </p:extLst>
          </p:nvPr>
        </p:nvGraphicFramePr>
        <p:xfrm>
          <a:off x="4362453" y="1305098"/>
          <a:ext cx="2876569" cy="107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6" imgW="1638300" imgH="609600" progId="Equation.DSMT4">
                  <p:embed/>
                </p:oleObj>
              </mc:Choice>
              <mc:Fallback>
                <p:oleObj name="Equation" r:id="rId6" imgW="1638300" imgH="609600" progId="Equation.DSMT4">
                  <p:embed/>
                  <p:pic>
                    <p:nvPicPr>
                      <p:cNvPr id="4" name="Объект 3">
                        <a:extLst>
                          <a:ext uri="{FF2B5EF4-FFF2-40B4-BE49-F238E27FC236}">
                            <a16:creationId xmlns:a16="http://schemas.microsoft.com/office/drawing/2014/main" id="{D3279128-6C2F-460D-9B4E-D2F8BA9347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453" y="1305098"/>
                        <a:ext cx="2876569" cy="1070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0064FE58-39AB-4CFF-8935-B08A753A4594}"/>
              </a:ext>
            </a:extLst>
          </p:cNvPr>
          <p:cNvGrpSpPr/>
          <p:nvPr/>
        </p:nvGrpSpPr>
        <p:grpSpPr>
          <a:xfrm>
            <a:off x="3131234" y="2661533"/>
            <a:ext cx="5745614" cy="430888"/>
            <a:chOff x="3318159" y="2265996"/>
            <a:chExt cx="5745614" cy="430888"/>
          </a:xfrm>
        </p:grpSpPr>
        <p:graphicFrame>
          <p:nvGraphicFramePr>
            <p:cNvPr id="18" name="Объект 17">
              <a:extLst>
                <a:ext uri="{FF2B5EF4-FFF2-40B4-BE49-F238E27FC236}">
                  <a16:creationId xmlns:a16="http://schemas.microsoft.com/office/drawing/2014/main" id="{A3734D54-E5CB-4C5A-85C9-2A2E0B859AF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74139183"/>
                </p:ext>
              </p:extLst>
            </p:nvPr>
          </p:nvGraphicFramePr>
          <p:xfrm>
            <a:off x="4352865" y="2265997"/>
            <a:ext cx="3486268" cy="430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2" name="Equation" r:id="rId8" imgW="2260600" imgH="279400" progId="Equation.DSMT4">
                    <p:embed/>
                  </p:oleObj>
                </mc:Choice>
                <mc:Fallback>
                  <p:oleObj name="Equation" r:id="rId8" imgW="2260600" imgH="279400" progId="Equation.DSMT4">
                    <p:embed/>
                    <p:pic>
                      <p:nvPicPr>
                        <p:cNvPr id="6" name="Объект 5">
                          <a:extLst>
                            <a:ext uri="{FF2B5EF4-FFF2-40B4-BE49-F238E27FC236}">
                              <a16:creationId xmlns:a16="http://schemas.microsoft.com/office/drawing/2014/main" id="{0C16ED70-F1CB-4038-B23D-A293BBA62CC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52865" y="2265997"/>
                          <a:ext cx="3486268" cy="43088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Прямоугольник 18">
              <a:extLst>
                <a:ext uri="{FF2B5EF4-FFF2-40B4-BE49-F238E27FC236}">
                  <a16:creationId xmlns:a16="http://schemas.microsoft.com/office/drawing/2014/main" id="{005ADAF7-B95F-40ED-A9B7-B97C21F8184B}"/>
                </a:ext>
              </a:extLst>
            </p:cNvPr>
            <p:cNvSpPr/>
            <p:nvPr/>
          </p:nvSpPr>
          <p:spPr>
            <a:xfrm>
              <a:off x="3318159" y="2265997"/>
              <a:ext cx="936341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17463" algn="just" fontAlgn="base">
                <a:spcBef>
                  <a:spcPct val="0"/>
                </a:spcBef>
              </a:pPr>
              <a:r>
                <a:rPr lang="ru-RU" sz="2200" dirty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Пусть</a:t>
              </a:r>
              <a:endParaRPr lang="ru-RU" sz="2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0" name="Прямоугольник 19">
              <a:extLst>
                <a:ext uri="{FF2B5EF4-FFF2-40B4-BE49-F238E27FC236}">
                  <a16:creationId xmlns:a16="http://schemas.microsoft.com/office/drawing/2014/main" id="{FA9F2A65-5A8A-4879-9A79-D50B4F6C57BD}"/>
                </a:ext>
              </a:extLst>
            </p:cNvPr>
            <p:cNvSpPr/>
            <p:nvPr/>
          </p:nvSpPr>
          <p:spPr>
            <a:xfrm>
              <a:off x="7631906" y="2265996"/>
              <a:ext cx="1431867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17463" algn="just" fontAlgn="base">
                <a:spcBef>
                  <a:spcPct val="0"/>
                </a:spcBef>
              </a:pPr>
              <a:r>
                <a:rPr lang="ru-RU" sz="2200" dirty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,  тогда</a:t>
              </a:r>
              <a:endParaRPr lang="ru-RU" sz="2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aphicFrame>
        <p:nvGraphicFramePr>
          <p:cNvPr id="21" name="Объект 20">
            <a:extLst>
              <a:ext uri="{FF2B5EF4-FFF2-40B4-BE49-F238E27FC236}">
                <a16:creationId xmlns:a16="http://schemas.microsoft.com/office/drawing/2014/main" id="{F7E88ABB-BB19-4CF2-B040-EE3AA0EE07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4418167"/>
              </p:ext>
            </p:extLst>
          </p:nvPr>
        </p:nvGraphicFramePr>
        <p:xfrm>
          <a:off x="4870462" y="3384380"/>
          <a:ext cx="18605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10" imgW="1206360" imgH="279360" progId="Equation.DSMT4">
                  <p:embed/>
                </p:oleObj>
              </mc:Choice>
              <mc:Fallback>
                <p:oleObj name="Equation" r:id="rId10" imgW="1206360" imgH="279360" progId="Equation.DSMT4">
                  <p:embed/>
                  <p:pic>
                    <p:nvPicPr>
                      <p:cNvPr id="10" name="Объект 9">
                        <a:extLst>
                          <a:ext uri="{FF2B5EF4-FFF2-40B4-BE49-F238E27FC236}">
                            <a16:creationId xmlns:a16="http://schemas.microsoft.com/office/drawing/2014/main" id="{89D1CC67-59C3-4E60-BABD-51F42F6C96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0462" y="3384380"/>
                        <a:ext cx="1860550" cy="431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>
            <a:extLst>
              <a:ext uri="{FF2B5EF4-FFF2-40B4-BE49-F238E27FC236}">
                <a16:creationId xmlns:a16="http://schemas.microsoft.com/office/drawing/2014/main" id="{67C5CA55-DC08-46F6-90B7-16D85EB8B1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713058"/>
              </p:ext>
            </p:extLst>
          </p:nvPr>
        </p:nvGraphicFramePr>
        <p:xfrm>
          <a:off x="3421063" y="4108450"/>
          <a:ext cx="5167312" cy="2414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12" imgW="2933640" imgH="1371600" progId="Equation.DSMT4">
                  <p:embed/>
                </p:oleObj>
              </mc:Choice>
              <mc:Fallback>
                <p:oleObj name="Equation" r:id="rId12" imgW="2933640" imgH="1371600" progId="Equation.DSMT4">
                  <p:embed/>
                  <p:pic>
                    <p:nvPicPr>
                      <p:cNvPr id="13" name="Объект 12">
                        <a:extLst>
                          <a:ext uri="{FF2B5EF4-FFF2-40B4-BE49-F238E27FC236}">
                            <a16:creationId xmlns:a16="http://schemas.microsoft.com/office/drawing/2014/main" id="{2A511E54-DA8F-4941-801B-F72A6CDB1A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1063" y="4108450"/>
                        <a:ext cx="5167312" cy="24145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4987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22081A00-0B05-4DEC-9166-8A489BD73F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976550"/>
              </p:ext>
            </p:extLst>
          </p:nvPr>
        </p:nvGraphicFramePr>
        <p:xfrm>
          <a:off x="1552544" y="725836"/>
          <a:ext cx="9204873" cy="529610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1260167">
                  <a:extLst>
                    <a:ext uri="{9D8B030D-6E8A-4147-A177-3AD203B41FA5}">
                      <a16:colId xmlns:a16="http://schemas.microsoft.com/office/drawing/2014/main" val="2533718170"/>
                    </a:ext>
                  </a:extLst>
                </a:gridCol>
                <a:gridCol w="1497568">
                  <a:extLst>
                    <a:ext uri="{9D8B030D-6E8A-4147-A177-3AD203B41FA5}">
                      <a16:colId xmlns:a16="http://schemas.microsoft.com/office/drawing/2014/main" val="3759824737"/>
                    </a:ext>
                  </a:extLst>
                </a:gridCol>
                <a:gridCol w="1606609">
                  <a:extLst>
                    <a:ext uri="{9D8B030D-6E8A-4147-A177-3AD203B41FA5}">
                      <a16:colId xmlns:a16="http://schemas.microsoft.com/office/drawing/2014/main" val="3275483115"/>
                    </a:ext>
                  </a:extLst>
                </a:gridCol>
                <a:gridCol w="1606609">
                  <a:extLst>
                    <a:ext uri="{9D8B030D-6E8A-4147-A177-3AD203B41FA5}">
                      <a16:colId xmlns:a16="http://schemas.microsoft.com/office/drawing/2014/main" val="2443199015"/>
                    </a:ext>
                  </a:extLst>
                </a:gridCol>
                <a:gridCol w="1613510">
                  <a:extLst>
                    <a:ext uri="{9D8B030D-6E8A-4147-A177-3AD203B41FA5}">
                      <a16:colId xmlns:a16="http://schemas.microsoft.com/office/drawing/2014/main" val="3172318639"/>
                    </a:ext>
                  </a:extLst>
                </a:gridCol>
                <a:gridCol w="1620410">
                  <a:extLst>
                    <a:ext uri="{9D8B030D-6E8A-4147-A177-3AD203B41FA5}">
                      <a16:colId xmlns:a16="http://schemas.microsoft.com/office/drawing/2014/main" val="3761789522"/>
                    </a:ext>
                  </a:extLst>
                </a:gridCol>
              </a:tblGrid>
              <a:tr h="458673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866775" algn="l"/>
                        </a:tabLs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17248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1,2330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3693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0,3010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1,2175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0,0906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0,3665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4575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0,4771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1,2148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0,2276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0,5796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93440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0,6021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1,2553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0,3625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0,7557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19943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0,6990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1,2041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0,4886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0,8416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97808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0,7782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1,2330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0,6055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0,9595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451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0,8451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1,2122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0,7142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1,0244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19802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0,9031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1,2201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0,8156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1,1019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12468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0,9542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1,2878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0,9106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1,2289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54372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1,0000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1,2553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1,0000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1,2553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32653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1,0414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1,2529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1,0845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1,3047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56744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1,0792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1,2742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1,1646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1,3750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53616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208,1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8,6803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14,8601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7,4643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10,7932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4850729"/>
                  </a:ext>
                </a:extLst>
              </a:tr>
            </a:tbl>
          </a:graphicData>
        </a:graphic>
      </p:graphicFrame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D60CAB1C-43B8-46F1-8588-978656008224}"/>
              </a:ext>
            </a:extLst>
          </p:cNvPr>
          <p:cNvSpPr/>
          <p:nvPr/>
        </p:nvSpPr>
        <p:spPr>
          <a:xfrm>
            <a:off x="704407" y="6233446"/>
            <a:ext cx="10783186" cy="44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7.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8.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3а – Данные для оценки параметров  степенного уравнения тренда</a:t>
            </a: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8E0BABD7-470B-43F7-8844-6D44CA52EC72}"/>
              </a:ext>
            </a:extLst>
          </p:cNvPr>
          <p:cNvGrpSpPr/>
          <p:nvPr/>
        </p:nvGrpSpPr>
        <p:grpSpPr>
          <a:xfrm>
            <a:off x="2128437" y="761480"/>
            <a:ext cx="8085804" cy="376147"/>
            <a:chOff x="1862623" y="469688"/>
            <a:chExt cx="8085804" cy="376147"/>
          </a:xfrm>
        </p:grpSpPr>
        <p:graphicFrame>
          <p:nvGraphicFramePr>
            <p:cNvPr id="10" name="Объект 9">
              <a:extLst>
                <a:ext uri="{FF2B5EF4-FFF2-40B4-BE49-F238E27FC236}">
                  <a16:creationId xmlns:a16="http://schemas.microsoft.com/office/drawing/2014/main" id="{5231C42D-FF15-4A2D-94E2-655D13A7031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86002598"/>
                </p:ext>
              </p:extLst>
            </p:nvPr>
          </p:nvGraphicFramePr>
          <p:xfrm>
            <a:off x="4776978" y="525307"/>
            <a:ext cx="271463" cy="298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06" name="Equation" r:id="rId3" imgW="139680" imgH="152280" progId="Equation.DSMT4">
                    <p:embed/>
                  </p:oleObj>
                </mc:Choice>
                <mc:Fallback>
                  <p:oleObj name="Equation" r:id="rId3" imgW="139680" imgH="152280" progId="Equation.DSMT4">
                    <p:embed/>
                    <p:pic>
                      <p:nvPicPr>
                        <p:cNvPr id="16" name="Объект 15">
                          <a:extLst>
                            <a:ext uri="{FF2B5EF4-FFF2-40B4-BE49-F238E27FC236}">
                              <a16:creationId xmlns:a16="http://schemas.microsoft.com/office/drawing/2014/main" id="{64DC3B7A-C480-4B15-B8DC-FCB85319823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76978" y="525307"/>
                          <a:ext cx="271463" cy="29845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" name="Группа 1">
              <a:extLst>
                <a:ext uri="{FF2B5EF4-FFF2-40B4-BE49-F238E27FC236}">
                  <a16:creationId xmlns:a16="http://schemas.microsoft.com/office/drawing/2014/main" id="{59E50183-85A0-4676-8A6D-D9047685165A}"/>
                </a:ext>
              </a:extLst>
            </p:cNvPr>
            <p:cNvGrpSpPr/>
            <p:nvPr/>
          </p:nvGrpSpPr>
          <p:grpSpPr>
            <a:xfrm>
              <a:off x="1862623" y="469688"/>
              <a:ext cx="8085804" cy="376147"/>
              <a:chOff x="1932745" y="435694"/>
              <a:chExt cx="8085804" cy="376147"/>
            </a:xfrm>
          </p:grpSpPr>
          <p:grpSp>
            <p:nvGrpSpPr>
              <p:cNvPr id="14" name="Группа 13">
                <a:extLst>
                  <a:ext uri="{FF2B5EF4-FFF2-40B4-BE49-F238E27FC236}">
                    <a16:creationId xmlns:a16="http://schemas.microsoft.com/office/drawing/2014/main" id="{21E82055-0597-4BE0-93EB-B5DF9A2BC314}"/>
                  </a:ext>
                </a:extLst>
              </p:cNvPr>
              <p:cNvGrpSpPr/>
              <p:nvPr/>
            </p:nvGrpSpPr>
            <p:grpSpPr>
              <a:xfrm>
                <a:off x="1932745" y="435694"/>
                <a:ext cx="6503819" cy="376147"/>
                <a:chOff x="1031284" y="1999317"/>
                <a:chExt cx="6503819" cy="376147"/>
              </a:xfrm>
            </p:grpSpPr>
            <p:graphicFrame>
              <p:nvGraphicFramePr>
                <p:cNvPr id="15" name="Объект 14">
                  <a:extLst>
                    <a:ext uri="{FF2B5EF4-FFF2-40B4-BE49-F238E27FC236}">
                      <a16:creationId xmlns:a16="http://schemas.microsoft.com/office/drawing/2014/main" id="{8EC776AB-EBBE-46B2-AD9B-E65B0ECD3913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998865111"/>
                    </p:ext>
                  </p:extLst>
                </p:nvPr>
              </p:nvGraphicFramePr>
              <p:xfrm>
                <a:off x="1031284" y="2033613"/>
                <a:ext cx="167952" cy="34185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8207" name="Equation" r:id="rId5" imgW="88746" imgH="152136" progId="Equation.DSMT4">
                        <p:embed/>
                      </p:oleObj>
                    </mc:Choice>
                    <mc:Fallback>
                      <p:oleObj name="Equation" r:id="rId5" imgW="88746" imgH="152136" progId="Equation.DSMT4">
                        <p:embed/>
                        <p:pic>
                          <p:nvPicPr>
                            <p:cNvPr id="9" name="Объект 8">
                              <a:extLst>
                                <a:ext uri="{FF2B5EF4-FFF2-40B4-BE49-F238E27FC236}">
                                  <a16:creationId xmlns:a16="http://schemas.microsoft.com/office/drawing/2014/main" id="{DCF00BB8-DCD3-48F4-B6B6-589E7686999E}"/>
                                </a:ext>
                              </a:extLst>
                            </p:cNvPr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031284" y="2033613"/>
                              <a:ext cx="167952" cy="341851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6" name="Объект 15">
                  <a:extLst>
                    <a:ext uri="{FF2B5EF4-FFF2-40B4-BE49-F238E27FC236}">
                      <a16:creationId xmlns:a16="http://schemas.microsoft.com/office/drawing/2014/main" id="{64DC3B7A-C480-4B15-B8DC-FCB853198230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910054855"/>
                    </p:ext>
                  </p:extLst>
                </p:nvPr>
              </p:nvGraphicFramePr>
              <p:xfrm>
                <a:off x="2392718" y="2055689"/>
                <a:ext cx="248081" cy="29769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8208" name="Equation" r:id="rId7" imgW="126835" imgH="152202" progId="Equation.DSMT4">
                        <p:embed/>
                      </p:oleObj>
                    </mc:Choice>
                    <mc:Fallback>
                      <p:oleObj name="Equation" r:id="rId7" imgW="126835" imgH="152202" progId="Equation.DSMT4">
                        <p:embed/>
                        <p:pic>
                          <p:nvPicPr>
                            <p:cNvPr id="10" name="Объект 9">
                              <a:extLst>
                                <a:ext uri="{FF2B5EF4-FFF2-40B4-BE49-F238E27FC236}">
                                  <a16:creationId xmlns:a16="http://schemas.microsoft.com/office/drawing/2014/main" id="{C6B504DF-03EE-4EA5-83DE-4DB04B8879C5}"/>
                                </a:ext>
                              </a:extLst>
                            </p:cNvPr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392718" y="2055689"/>
                              <a:ext cx="248081" cy="297697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7" name="Объект 16">
                  <a:extLst>
                    <a:ext uri="{FF2B5EF4-FFF2-40B4-BE49-F238E27FC236}">
                      <a16:creationId xmlns:a16="http://schemas.microsoft.com/office/drawing/2014/main" id="{2D20C4CD-6A8E-4A55-8716-08BEBD3449BD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868113884"/>
                    </p:ext>
                  </p:extLst>
                </p:nvPr>
              </p:nvGraphicFramePr>
              <p:xfrm>
                <a:off x="7178690" y="1999317"/>
                <a:ext cx="356413" cy="354069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8209" name="Equation" r:id="rId9" imgW="177480" imgH="177480" progId="Equation.DSMT4">
                        <p:embed/>
                      </p:oleObj>
                    </mc:Choice>
                    <mc:Fallback>
                      <p:oleObj name="Equation" r:id="rId9" imgW="177480" imgH="177480" progId="Equation.DSMT4">
                        <p:embed/>
                        <p:pic>
                          <p:nvPicPr>
                            <p:cNvPr id="11" name="Объект 10">
                              <a:extLst>
                                <a:ext uri="{FF2B5EF4-FFF2-40B4-BE49-F238E27FC236}">
                                  <a16:creationId xmlns:a16="http://schemas.microsoft.com/office/drawing/2014/main" id="{884863AF-E03C-4609-9B35-AD4983B33D56}"/>
                                </a:ext>
                              </a:extLst>
                            </p:cNvPr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0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7178690" y="1999317"/>
                              <a:ext cx="356413" cy="354069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aphicFrame>
            <p:nvGraphicFramePr>
              <p:cNvPr id="11" name="Объект 10">
                <a:extLst>
                  <a:ext uri="{FF2B5EF4-FFF2-40B4-BE49-F238E27FC236}">
                    <a16:creationId xmlns:a16="http://schemas.microsoft.com/office/drawing/2014/main" id="{6BFE98AF-C686-4F98-8763-C19CA6CDC8BF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45977644"/>
                  </p:ext>
                </p:extLst>
              </p:nvPr>
            </p:nvGraphicFramePr>
            <p:xfrm>
              <a:off x="6443397" y="491313"/>
              <a:ext cx="271463" cy="2984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10" name="Equation" r:id="rId11" imgW="139680" imgH="152280" progId="Equation.DSMT4">
                      <p:embed/>
                    </p:oleObj>
                  </mc:Choice>
                  <mc:Fallback>
                    <p:oleObj name="Equation" r:id="rId11" imgW="139680" imgH="152280" progId="Equation.DSMT4">
                      <p:embed/>
                      <p:pic>
                        <p:nvPicPr>
                          <p:cNvPr id="10" name="Объект 9">
                            <a:extLst>
                              <a:ext uri="{FF2B5EF4-FFF2-40B4-BE49-F238E27FC236}">
                                <a16:creationId xmlns:a16="http://schemas.microsoft.com/office/drawing/2014/main" id="{5231C42D-FF15-4A2D-94E2-655D13A7031B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443397" y="491313"/>
                            <a:ext cx="271463" cy="298450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17B13224-8361-48EB-8B5D-5FF891464490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613317560"/>
                  </p:ext>
                </p:extLst>
              </p:nvPr>
            </p:nvGraphicFramePr>
            <p:xfrm>
              <a:off x="9585161" y="469990"/>
              <a:ext cx="433388" cy="3032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11" name="Equation" r:id="rId13" imgW="215640" imgH="152280" progId="Equation.DSMT4">
                      <p:embed/>
                    </p:oleObj>
                  </mc:Choice>
                  <mc:Fallback>
                    <p:oleObj name="Equation" r:id="rId13" imgW="215640" imgH="152280" progId="Equation.DSMT4">
                      <p:embed/>
                      <p:pic>
                        <p:nvPicPr>
                          <p:cNvPr id="17" name="Объект 16">
                            <a:extLst>
                              <a:ext uri="{FF2B5EF4-FFF2-40B4-BE49-F238E27FC236}">
                                <a16:creationId xmlns:a16="http://schemas.microsoft.com/office/drawing/2014/main" id="{2D20C4CD-6A8E-4A55-8716-08BEBD3449BD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585161" y="469990"/>
                            <a:ext cx="433388" cy="303212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  <p:extLst>
      <p:ext uri="{BB962C8B-B14F-4D97-AF65-F5344CB8AC3E}">
        <p14:creationId xmlns:p14="http://schemas.microsoft.com/office/powerpoint/2010/main" val="17610325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2954</TotalTime>
  <Words>1517</Words>
  <Application>Microsoft Office PowerPoint</Application>
  <PresentationFormat>Широкоэкранный</PresentationFormat>
  <Paragraphs>933</Paragraphs>
  <Slides>21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Symbol</vt:lpstr>
      <vt:lpstr>Times New Roman</vt:lpstr>
      <vt:lpstr>Тема Office</vt:lpstr>
      <vt:lpstr>Equation</vt:lpstr>
      <vt:lpstr>MathType 6.0 Equation</vt:lpstr>
      <vt:lpstr>МЕТОДОЛОГИЯ ПОСТРОЕНИЯ МОДЕЛЕЙ ВРЕМЕННЫХ РЯДОВ.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МЕТОДОЛОГИЯ ПОСТРОЕНИЯ МОДЕЛЕЙ ВРЕМЕННЫХ РЯДОВ.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параметров нелинейной регрессии.</dc:title>
  <dc:creator>Алексей</dc:creator>
  <cp:lastModifiedBy>Admin</cp:lastModifiedBy>
  <cp:revision>125</cp:revision>
  <dcterms:created xsi:type="dcterms:W3CDTF">2020-04-19T12:47:25Z</dcterms:created>
  <dcterms:modified xsi:type="dcterms:W3CDTF">2022-11-07T11:24:15Z</dcterms:modified>
</cp:coreProperties>
</file>